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402" r:id="rId2"/>
    <p:sldId id="278" r:id="rId3"/>
    <p:sldId id="365" r:id="rId4"/>
    <p:sldId id="393" r:id="rId5"/>
    <p:sldId id="394" r:id="rId6"/>
    <p:sldId id="371" r:id="rId7"/>
    <p:sldId id="372" r:id="rId8"/>
    <p:sldId id="373" r:id="rId9"/>
    <p:sldId id="374" r:id="rId10"/>
    <p:sldId id="380" r:id="rId11"/>
    <p:sldId id="381" r:id="rId12"/>
    <p:sldId id="378" r:id="rId13"/>
    <p:sldId id="403" r:id="rId14"/>
    <p:sldId id="405" r:id="rId15"/>
    <p:sldId id="385" r:id="rId16"/>
    <p:sldId id="387" r:id="rId17"/>
    <p:sldId id="395" r:id="rId18"/>
    <p:sldId id="386" r:id="rId19"/>
    <p:sldId id="396" r:id="rId20"/>
    <p:sldId id="407" r:id="rId21"/>
  </p:sldIdLst>
  <p:sldSz cx="12192000" cy="6858000"/>
  <p:notesSz cx="9926638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B9"/>
    <a:srgbClr val="6FA8DB"/>
    <a:srgbClr val="EEEEEE"/>
    <a:srgbClr val="029C50"/>
    <a:srgbClr val="AF2669"/>
    <a:srgbClr val="009E4A"/>
    <a:srgbClr val="0071B5"/>
    <a:srgbClr val="F56823"/>
    <a:srgbClr val="026DB3"/>
    <a:srgbClr val="006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2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notesViewPr>
    <p:cSldViewPr snapToGrid="0">
      <p:cViewPr varScale="1">
        <p:scale>
          <a:sx n="116" d="100"/>
          <a:sy n="116" d="100"/>
        </p:scale>
        <p:origin x="124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46F37-1CED-4C7B-92D5-2DF0E36EBBE1}" type="datetimeFigureOut">
              <a:rPr lang="ko-KR" altLang="en-US" smtClean="0"/>
              <a:t>2023-01-25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57E26-AEE3-45CF-A963-4713C494A2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0519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1E70FF-B3DC-4AF3-A1AA-255536298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01D4141-9A34-4D71-84E0-091BF55D03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80A46AB-DE64-42F6-A128-99DD19816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E17F597-3D70-4802-8431-9E5156D24441}" type="datetime1">
              <a:rPr lang="ko-KR" altLang="en-US" smtClean="0"/>
              <a:t>2023-01-25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E1EF459-CDA3-4C56-985A-A49223FA7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A3915E8-68AD-4BA9-B93A-798635FF8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B029-3472-4704-9639-349250A3D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5785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02C816C-845F-49A1-8F07-3F56DDADD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020"/>
            <a:ext cx="10515600" cy="104267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FCB8FDD-B9EB-4A13-B9C2-D77DBC91AE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15B535A-3380-410F-A189-0210749375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DF68EE8-DD2B-4EEF-B246-6BC550BB69B3}" type="datetime1">
              <a:rPr lang="ko-KR" altLang="en-US" smtClean="0"/>
              <a:t>2023-01-25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BB0286F-CF4C-4071-8975-08116F82A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99E0101-3FEE-4F05-BBA4-B76981061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B029-3472-4704-9639-349250A3D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313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5B1AA32E-25FE-4865-9F68-8283E7A854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606489"/>
            <a:ext cx="2628900" cy="5570473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6843307-228E-4971-8EBE-B7FCB5AAE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606489"/>
            <a:ext cx="7734300" cy="5570474"/>
          </a:xfrm>
        </p:spPr>
        <p:txBody>
          <a:bodyPr vert="eaVert"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1E56511-5DCA-4A61-A1DA-4BF00B8103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7F9950A-2566-467C-A072-79C577E49F1C}" type="datetime1">
              <a:rPr lang="ko-KR" altLang="en-US" smtClean="0"/>
              <a:t>2023-01-25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1216A00-B837-4DC5-82A2-3690BA1D5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AF340E0-2DC6-4359-8FB0-4804B80E7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B029-3472-4704-9639-349250A3D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3247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CED17C-B7FE-4371-821E-C94053854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763"/>
            <a:ext cx="10515600" cy="878927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A69DCF0-C893-4E7C-8B2D-DA713724D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A926577-9D40-40E3-A856-4892F60526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DA2F1B4-E999-44B1-9CDB-A780812A9D0C}" type="datetime1">
              <a:rPr lang="ko-KR" altLang="en-US" smtClean="0"/>
              <a:t>2023-01-25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293ADB-ECE6-4E93-8A14-F467F8904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32D53DE-4967-4B68-847B-342A449A6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B029-3472-4704-9639-349250A3D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674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2D85DC-D83C-4145-958E-0E8952A95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8A81553-5EC3-45DC-A02B-D7A22393BD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A6700D1-446C-46AA-BD43-382D140E32FB}" type="datetime1">
              <a:rPr lang="ko-KR" altLang="en-US" smtClean="0"/>
              <a:t>2023-01-25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D31D7E8-2D98-4778-AF69-250F66CFC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7BF2F6D-CF33-4A4A-9D90-D2D4364D5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B029-3472-4704-9639-349250A3D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2157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3AE068D-9A2C-428F-9A52-C21BB56B7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6449"/>
            <a:ext cx="10515600" cy="944241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86D13A7-9B3F-4AEB-A331-8EAA7990D3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C4556B5-FC7F-446F-9B82-12E114BB1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5912BBB-1C80-46A1-9419-5A41F566EA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F1393EB-365D-4C57-B754-BD1D80FBC768}" type="datetime1">
              <a:rPr lang="ko-KR" altLang="en-US" smtClean="0"/>
              <a:t>2023-01-25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89E37D8-16CC-47D6-826A-911E660A6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A58230E-E696-46F7-A5CA-91AC44DF9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B029-3472-4704-9639-349250A3D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416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516350-AA86-4A7F-BB2B-84E4080F3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83771"/>
            <a:ext cx="10515600" cy="906919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310A14C-7000-4544-A370-769B77230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C6FF318-3059-403E-BF1D-502561331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A3E1E25-8148-4CBB-8BB5-D15E1C4324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874401D-0A18-4063-9EBC-C9FE5D8C45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AC9E004-C89E-4037-9D5F-FC51FBEE9A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02C61425-CB7E-4F37-A51C-E15C3352368A}" type="datetime1">
              <a:rPr lang="ko-KR" altLang="en-US" smtClean="0"/>
              <a:t>2023-01-25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5C28C35-83C9-49A3-8FD2-CE8C77285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1C67CEEB-8879-4809-9D80-9DEE8AE7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B029-3472-4704-9639-349250A3D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796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8BED381-9853-40AE-B551-AD65D0B0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571" y="682368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7656A88-382E-47CA-89A8-47FB503664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6452009-E4B8-41CF-9C66-CFCF8B70334A}" type="datetime1">
              <a:rPr lang="ko-KR" altLang="en-US" smtClean="0"/>
              <a:t>2023-01-25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010A0BE-7D26-41A2-B0A9-B14FC4765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B0124C5-89A0-49F1-A0FE-3DD43A45F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B029-3472-4704-9639-349250A3D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1122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00FE030-0101-4F15-B0AE-9291D343E5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C18099A-1565-4363-A2AA-B25D27DFDA12}" type="datetime1">
              <a:rPr lang="ko-KR" altLang="en-US" smtClean="0"/>
              <a:t>2023-01-25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0F549A6-4D4A-4C16-B593-4274D55E8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528FE7B-652F-4E86-9213-9966358BF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B029-3472-4704-9639-349250A3D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201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58E848-A244-4253-A783-0B1714600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06997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7B9FDE3-37F9-4238-852B-C2DA9C097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F7C92E1-516D-4D83-80BC-010D5A446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67823BC-0C1C-4916-8C4B-14A87C53B4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6F08D72-757E-40C2-B4EE-46C1F4A52723}" type="datetime1">
              <a:rPr lang="ko-KR" altLang="en-US" smtClean="0"/>
              <a:t>2023-01-25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8AE2104-7DBB-4B1F-8515-99C067905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6A1BC65-5D34-4A35-A691-84BC99BD2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B029-3472-4704-9639-349250A3D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3582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BEC07DB-5FE6-434A-9EC0-044DC2156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06997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A89B19F-6832-40C6-9FAF-0899BC33D0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B08C92D-CDA9-41B0-8A09-D14C424A8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6E0954-E630-4256-A755-6E498CFFB3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0AF4A2D9-33FB-4140-AD88-10E03FBAF5FE}" type="datetime1">
              <a:rPr lang="ko-KR" altLang="en-US" smtClean="0"/>
              <a:t>2023-01-25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9DDA047-6486-4684-8D05-6BADFF44F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D5944B8-23D2-42C3-A82D-69DF292BC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B029-3472-4704-9639-349250A3D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148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DC0D084-3B6F-41CD-8F40-470441A02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23414DC-A4D4-4CE8-BDCF-A1B72FFCA5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/>
              <a:t>2023 </a:t>
            </a:r>
            <a:r>
              <a:rPr lang="ko-KR" altLang="en-US"/>
              <a:t>행복한 공예교육 지원 신청서</a:t>
            </a:r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22DCC69-E6FA-4C60-8C7B-EC3A6C454B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7817" y="6356352"/>
            <a:ext cx="422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</a:lstStyle>
          <a:p>
            <a:fld id="{C44DB029-3472-4704-9639-349250A3D6C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7" name="제목 개체 틀 6">
            <a:extLst>
              <a:ext uri="{FF2B5EF4-FFF2-40B4-BE49-F238E27FC236}">
                <a16:creationId xmlns:a16="http://schemas.microsoft.com/office/drawing/2014/main" id="{3C006FE9-7A8D-484D-9C59-2BBC7EDD7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7706"/>
            <a:ext cx="10515600" cy="6829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8" name="CustomShape 5">
            <a:extLst>
              <a:ext uri="{FF2B5EF4-FFF2-40B4-BE49-F238E27FC236}">
                <a16:creationId xmlns:a16="http://schemas.microsoft.com/office/drawing/2014/main" id="{BD24945C-0DA7-4788-A5C1-A765E0759B49}"/>
              </a:ext>
            </a:extLst>
          </p:cNvPr>
          <p:cNvSpPr/>
          <p:nvPr userDrawn="1"/>
        </p:nvSpPr>
        <p:spPr>
          <a:xfrm>
            <a:off x="0" y="1"/>
            <a:ext cx="12192000" cy="468630"/>
          </a:xfrm>
          <a:prstGeom prst="rect">
            <a:avLst/>
          </a:prstGeom>
          <a:solidFill>
            <a:srgbClr val="6FA8DB"/>
          </a:solidFill>
          <a:ln w="25560">
            <a:noFill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r"/>
            <a:endParaRPr lang="en-US" altLang="ko-KR" sz="300" b="0" dirty="0">
              <a:solidFill>
                <a:schemeClr val="bg1"/>
              </a:solidFill>
            </a:endParaRPr>
          </a:p>
          <a:p>
            <a:pPr algn="r"/>
            <a:r>
              <a:rPr lang="en-US" altLang="ko-KR" sz="900" b="0" dirty="0">
                <a:solidFill>
                  <a:schemeClr val="bg1"/>
                </a:solidFill>
              </a:rPr>
              <a:t>2023 </a:t>
            </a:r>
            <a:r>
              <a:rPr lang="ko-KR" altLang="en-US" sz="900" b="0" dirty="0">
                <a:solidFill>
                  <a:schemeClr val="bg1"/>
                </a:solidFill>
              </a:rPr>
              <a:t>행복한 공예교육</a:t>
            </a:r>
            <a:endParaRPr lang="en-US" altLang="ko-KR" sz="900" b="0" dirty="0">
              <a:solidFill>
                <a:schemeClr val="bg1"/>
              </a:solidFill>
            </a:endParaRPr>
          </a:p>
          <a:p>
            <a:pPr algn="r"/>
            <a:r>
              <a:rPr lang="ko-KR" altLang="en-US" sz="900" b="0" dirty="0">
                <a:solidFill>
                  <a:schemeClr val="bg1"/>
                </a:solidFill>
              </a:rPr>
              <a:t>수행단체 공모지원 신청서</a:t>
            </a:r>
          </a:p>
        </p:txBody>
      </p:sp>
    </p:spTree>
    <p:extLst>
      <p:ext uri="{BB962C8B-B14F-4D97-AF65-F5344CB8AC3E}">
        <p14:creationId xmlns:p14="http://schemas.microsoft.com/office/powerpoint/2010/main" val="64160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683F8DEF-5F78-4180-BC6B-851B491B497D}"/>
              </a:ext>
            </a:extLst>
          </p:cNvPr>
          <p:cNvSpPr/>
          <p:nvPr/>
        </p:nvSpPr>
        <p:spPr>
          <a:xfrm>
            <a:off x="2606350" y="2108718"/>
            <a:ext cx="6979298" cy="22113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2023 </a:t>
            </a:r>
            <a:r>
              <a:rPr lang="ko-KR" altLang="en-US" sz="40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행복한 공예교육</a:t>
            </a:r>
            <a:endParaRPr lang="en-US" altLang="ko-KR" sz="40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ctr"/>
            <a:endParaRPr lang="en-US" altLang="ko-KR" sz="1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ctr"/>
            <a:r>
              <a:rPr lang="ko-KR" altLang="en-US" sz="35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수행단체 공모지원 신청 양식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C2FC5AF9-CE4F-4519-AA65-8326C3F35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9726" y="1824093"/>
            <a:ext cx="2612547" cy="56925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9161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9BB2CC9-1E66-4D1F-9316-19A8214AA33E}"/>
              </a:ext>
            </a:extLst>
          </p:cNvPr>
          <p:cNvSpPr txBox="1"/>
          <p:nvPr/>
        </p:nvSpPr>
        <p:spPr>
          <a:xfrm>
            <a:off x="367550" y="795293"/>
            <a:ext cx="108823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/>
              <a:t>□ 모집방안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선정기준</a:t>
            </a:r>
            <a:r>
              <a:rPr lang="en-US" altLang="ko-KR" sz="1400" b="1" dirty="0"/>
              <a:t>), </a:t>
            </a:r>
            <a:r>
              <a:rPr lang="ko-KR" altLang="en-US" sz="1400" b="1" dirty="0"/>
              <a:t>홍보방안</a:t>
            </a:r>
            <a:endParaRPr lang="en-US" altLang="ko-KR" sz="13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E3DA84-A9DA-4741-AC82-0CE618C8B1F1}"/>
              </a:ext>
            </a:extLst>
          </p:cNvPr>
          <p:cNvSpPr txBox="1"/>
          <p:nvPr/>
        </p:nvSpPr>
        <p:spPr>
          <a:xfrm>
            <a:off x="443705" y="2251111"/>
            <a:ext cx="10882342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r>
              <a:rPr lang="ko-KR" altLang="en-US" sz="1300" i="1" dirty="0"/>
              <a:t>작성 기준 서체</a:t>
            </a:r>
            <a:r>
              <a:rPr lang="en-US" altLang="ko-KR" sz="1300" i="1" dirty="0"/>
              <a:t>(</a:t>
            </a:r>
            <a:r>
              <a:rPr lang="ko-KR" altLang="en-US" sz="1300" i="1" dirty="0" err="1"/>
              <a:t>맑은고딕</a:t>
            </a:r>
            <a:r>
              <a:rPr lang="ko-KR" altLang="en-US" sz="1300" i="1" dirty="0"/>
              <a:t> </a:t>
            </a:r>
            <a:r>
              <a:rPr lang="en-US" altLang="ko-KR" sz="1300" i="1" dirty="0"/>
              <a:t>, 13p </a:t>
            </a:r>
            <a:r>
              <a:rPr lang="ko-KR" altLang="en-US" sz="1300" i="1" dirty="0"/>
              <a:t>작성</a:t>
            </a:r>
            <a:r>
              <a:rPr lang="en-US" altLang="ko-KR" sz="1300" i="1" dirty="0"/>
              <a:t>)</a:t>
            </a:r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ko-KR" altLang="en-US" sz="1300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FFED8C-C834-4B43-8784-FDA2DC0FCCD9}"/>
              </a:ext>
            </a:extLst>
          </p:cNvPr>
          <p:cNvSpPr txBox="1"/>
          <p:nvPr/>
        </p:nvSpPr>
        <p:spPr>
          <a:xfrm>
            <a:off x="443705" y="1103070"/>
            <a:ext cx="10882343" cy="107529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본 사업에 참여인력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대상시설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교육대상자 모집방법 및 선정기준을 기재해 주세요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.  </a:t>
            </a:r>
            <a:r>
              <a:rPr lang="en-US" altLang="ko-KR" sz="1100" b="1" dirty="0">
                <a:solidFill>
                  <a:schemeClr val="accent5">
                    <a:lumMod val="50000"/>
                  </a:schemeClr>
                </a:solidFill>
              </a:rPr>
              <a:t>※</a:t>
            </a:r>
            <a:r>
              <a:rPr lang="ko-KR" altLang="en-US" sz="1100" b="1" dirty="0">
                <a:solidFill>
                  <a:schemeClr val="accent5">
                    <a:lumMod val="50000"/>
                  </a:schemeClr>
                </a:solidFill>
              </a:rPr>
              <a:t>공모요강 </a:t>
            </a:r>
            <a:r>
              <a:rPr lang="en-US" altLang="ko-KR" sz="1100" b="1" dirty="0">
                <a:solidFill>
                  <a:schemeClr val="accent5">
                    <a:lumMod val="50000"/>
                  </a:schemeClr>
                </a:solidFill>
              </a:rPr>
              <a:t>5</a:t>
            </a:r>
            <a:r>
              <a:rPr lang="ko-KR" altLang="en-US" sz="1100" b="1" dirty="0">
                <a:solidFill>
                  <a:schemeClr val="accent5">
                    <a:lumMod val="50000"/>
                  </a:schemeClr>
                </a:solidFill>
              </a:rPr>
              <a:t>쪽 참조 </a:t>
            </a:r>
            <a:endParaRPr lang="en-US" altLang="ko-KR" sz="11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171450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모집하기 위한 구체적인 홍보방안을 작성해 주세요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171450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주요 이해관계자들이 상호 어떠한 가치를 주고받는지 명확히 작성해 주세요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171450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페이지 추가가 필요할 경우 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‘</a:t>
            </a: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새 슬라이드 추가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’ </a:t>
            </a: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하시어 작성해 주세요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5753F895-360E-4183-B8D5-481ED9FEF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B029-3472-4704-9639-349250A3D6CA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30B0A972-2B96-425E-AF2C-03A3AF80D181}"/>
              </a:ext>
            </a:extLst>
          </p:cNvPr>
          <p:cNvSpPr/>
          <p:nvPr/>
        </p:nvSpPr>
        <p:spPr>
          <a:xfrm>
            <a:off x="0" y="46655"/>
            <a:ext cx="1465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</a:rPr>
              <a:t>2</a:t>
            </a:r>
            <a:r>
              <a:rPr lang="en-US" altLang="ko-KR" b="1">
                <a:solidFill>
                  <a:schemeClr val="bg1"/>
                </a:solidFill>
              </a:rPr>
              <a:t>. </a:t>
            </a:r>
            <a:r>
              <a:rPr lang="ko-KR" altLang="en-US" b="1" dirty="0">
                <a:solidFill>
                  <a:schemeClr val="bg1"/>
                </a:solidFill>
              </a:rPr>
              <a:t>사업 개요</a:t>
            </a:r>
          </a:p>
        </p:txBody>
      </p:sp>
    </p:spTree>
    <p:extLst>
      <p:ext uri="{BB962C8B-B14F-4D97-AF65-F5344CB8AC3E}">
        <p14:creationId xmlns:p14="http://schemas.microsoft.com/office/powerpoint/2010/main" val="267843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9BB2CC9-1E66-4D1F-9316-19A8214AA33E}"/>
              </a:ext>
            </a:extLst>
          </p:cNvPr>
          <p:cNvSpPr txBox="1"/>
          <p:nvPr/>
        </p:nvSpPr>
        <p:spPr>
          <a:xfrm>
            <a:off x="367550" y="795293"/>
            <a:ext cx="108823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/>
              <a:t>□ 기타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선택</a:t>
            </a:r>
            <a:r>
              <a:rPr lang="en-US" altLang="ko-KR" sz="1400" b="1" dirty="0"/>
              <a:t>)</a:t>
            </a:r>
            <a:endParaRPr lang="en-US" altLang="ko-KR" sz="13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FA4309-2D60-44D5-9F28-5C7A1761A00B}"/>
              </a:ext>
            </a:extLst>
          </p:cNvPr>
          <p:cNvSpPr txBox="1"/>
          <p:nvPr/>
        </p:nvSpPr>
        <p:spPr>
          <a:xfrm>
            <a:off x="443705" y="1103070"/>
            <a:ext cx="10882343" cy="31354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이 외에 심사 시 반드시 참고가 필요한 내용이 있다면 작성해 주시고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없다면 생략 가능합니다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D42688-ED05-4335-AC13-C0D8841F6FEC}"/>
              </a:ext>
            </a:extLst>
          </p:cNvPr>
          <p:cNvSpPr txBox="1"/>
          <p:nvPr/>
        </p:nvSpPr>
        <p:spPr>
          <a:xfrm>
            <a:off x="443705" y="2251111"/>
            <a:ext cx="1088234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r>
              <a:rPr lang="ko-KR" altLang="en-US" sz="1300" i="1" dirty="0"/>
              <a:t>작성 기준 서체</a:t>
            </a:r>
            <a:r>
              <a:rPr lang="en-US" altLang="ko-KR" sz="1300" i="1" dirty="0"/>
              <a:t>(</a:t>
            </a:r>
            <a:r>
              <a:rPr lang="ko-KR" altLang="en-US" sz="1300" i="1" dirty="0" err="1"/>
              <a:t>맑은고딕</a:t>
            </a:r>
            <a:r>
              <a:rPr lang="ko-KR" altLang="en-US" sz="1300" i="1" dirty="0"/>
              <a:t> </a:t>
            </a:r>
            <a:r>
              <a:rPr lang="en-US" altLang="ko-KR" sz="1300" i="1" dirty="0"/>
              <a:t>, 13p </a:t>
            </a:r>
            <a:r>
              <a:rPr lang="ko-KR" altLang="en-US" sz="1300" i="1" dirty="0"/>
              <a:t>작성</a:t>
            </a:r>
            <a:r>
              <a:rPr lang="en-US" altLang="ko-KR" sz="1300" i="1" dirty="0"/>
              <a:t>)</a:t>
            </a:r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ko-KR" altLang="en-US" sz="1300" i="1" dirty="0"/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51D6D757-01FB-4609-8E8D-E000D63EB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B029-3472-4704-9639-349250A3D6CA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7CED37E2-AC79-4983-A93A-532866701EDC}"/>
              </a:ext>
            </a:extLst>
          </p:cNvPr>
          <p:cNvSpPr/>
          <p:nvPr/>
        </p:nvSpPr>
        <p:spPr>
          <a:xfrm>
            <a:off x="0" y="46655"/>
            <a:ext cx="1465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</a:rPr>
              <a:t>2</a:t>
            </a:r>
            <a:r>
              <a:rPr lang="en-US" altLang="ko-KR" b="1">
                <a:solidFill>
                  <a:schemeClr val="bg1"/>
                </a:solidFill>
              </a:rPr>
              <a:t>. </a:t>
            </a:r>
            <a:r>
              <a:rPr lang="ko-KR" altLang="en-US" b="1" dirty="0">
                <a:solidFill>
                  <a:schemeClr val="bg1"/>
                </a:solidFill>
              </a:rPr>
              <a:t>사업 개요</a:t>
            </a:r>
          </a:p>
        </p:txBody>
      </p:sp>
    </p:spTree>
    <p:extLst>
      <p:ext uri="{BB962C8B-B14F-4D97-AF65-F5344CB8AC3E}">
        <p14:creationId xmlns:p14="http://schemas.microsoft.com/office/powerpoint/2010/main" val="718205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9BB2CC9-1E66-4D1F-9316-19A8214AA33E}"/>
              </a:ext>
            </a:extLst>
          </p:cNvPr>
          <p:cNvSpPr txBox="1"/>
          <p:nvPr/>
        </p:nvSpPr>
        <p:spPr>
          <a:xfrm>
            <a:off x="438294" y="677121"/>
            <a:ext cx="108823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/>
              <a:t>□ 프로그램 달성 목표</a:t>
            </a:r>
            <a:endParaRPr lang="en-US" altLang="ko-KR" sz="1400" b="1" dirty="0"/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B2D37775-BBBE-46B0-A0CB-6EE3E38B45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672406"/>
              </p:ext>
            </p:extLst>
          </p:nvPr>
        </p:nvGraphicFramePr>
        <p:xfrm>
          <a:off x="591820" y="1142576"/>
          <a:ext cx="11045997" cy="2213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0605">
                  <a:extLst>
                    <a:ext uri="{9D8B030D-6E8A-4147-A177-3AD203B41FA5}">
                      <a16:colId xmlns:a16="http://schemas.microsoft.com/office/drawing/2014/main" val="949698086"/>
                    </a:ext>
                  </a:extLst>
                </a:gridCol>
                <a:gridCol w="7426389">
                  <a:extLst>
                    <a:ext uri="{9D8B030D-6E8A-4147-A177-3AD203B41FA5}">
                      <a16:colId xmlns:a16="http://schemas.microsoft.com/office/drawing/2014/main" val="3012846221"/>
                    </a:ext>
                  </a:extLst>
                </a:gridCol>
                <a:gridCol w="1889003">
                  <a:extLst>
                    <a:ext uri="{9D8B030D-6E8A-4147-A177-3AD203B41FA5}">
                      <a16:colId xmlns:a16="http://schemas.microsoft.com/office/drawing/2014/main" val="604419237"/>
                    </a:ext>
                  </a:extLst>
                </a:gridCol>
              </a:tblGrid>
              <a:tr h="3596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분류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목표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비고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717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>
                          <a:solidFill>
                            <a:schemeClr val="tx1"/>
                          </a:solidFill>
                          <a:latin typeface="+mn-lt"/>
                        </a:rPr>
                        <a:t>참여인력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300" i="1" dirty="0">
                          <a:latin typeface="+mn-lt"/>
                        </a:rPr>
                        <a:t> </a:t>
                      </a:r>
                      <a:r>
                        <a:rPr lang="ko-KR" altLang="en-US" sz="1300" i="1" dirty="0" err="1">
                          <a:latin typeface="+mn-lt"/>
                        </a:rPr>
                        <a:t>행정ㆍ기획</a:t>
                      </a:r>
                      <a:r>
                        <a:rPr lang="ko-KR" altLang="en-US" sz="1300" i="1" dirty="0">
                          <a:latin typeface="+mn-lt"/>
                        </a:rPr>
                        <a:t> 및 수행단체 내부인력 </a:t>
                      </a:r>
                      <a:r>
                        <a:rPr lang="en-US" altLang="ko-KR" sz="1300" i="1" dirty="0">
                          <a:latin typeface="+mn-lt"/>
                        </a:rPr>
                        <a:t>00</a:t>
                      </a:r>
                      <a:r>
                        <a:rPr lang="ko-KR" altLang="en-US" sz="1300" i="1" dirty="0">
                          <a:latin typeface="+mn-lt"/>
                        </a:rPr>
                        <a:t>명</a:t>
                      </a:r>
                      <a:r>
                        <a:rPr lang="en-US" altLang="ko-KR" sz="1300" i="1" dirty="0">
                          <a:latin typeface="+mn-lt"/>
                        </a:rPr>
                        <a:t>, </a:t>
                      </a:r>
                      <a:r>
                        <a:rPr lang="ko-KR" altLang="en-US" sz="1300" i="1" dirty="0">
                          <a:latin typeface="+mn-lt"/>
                        </a:rPr>
                        <a:t>자문 및 외부전문가 </a:t>
                      </a:r>
                      <a:r>
                        <a:rPr lang="en-US" altLang="ko-KR" sz="1300" i="1" dirty="0">
                          <a:latin typeface="+mn-lt"/>
                        </a:rPr>
                        <a:t>00</a:t>
                      </a:r>
                      <a:r>
                        <a:rPr lang="ko-KR" altLang="en-US" sz="1300" i="1" dirty="0">
                          <a:latin typeface="+mn-lt"/>
                        </a:rPr>
                        <a:t>명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300" i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702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>
                          <a:solidFill>
                            <a:schemeClr val="tx1"/>
                          </a:solidFill>
                          <a:latin typeface="+mn-lt"/>
                        </a:rPr>
                        <a:t>공예가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300" i="1" dirty="0">
                          <a:latin typeface="+mn-lt"/>
                        </a:rPr>
                        <a:t> </a:t>
                      </a:r>
                      <a:r>
                        <a:rPr lang="ko-KR" altLang="en-US" sz="1300" i="1" dirty="0">
                          <a:latin typeface="+mn-lt"/>
                        </a:rPr>
                        <a:t>공예가 </a:t>
                      </a:r>
                      <a:r>
                        <a:rPr lang="en-US" altLang="ko-KR" sz="1300" i="1" dirty="0">
                          <a:latin typeface="+mn-lt"/>
                        </a:rPr>
                        <a:t>00</a:t>
                      </a:r>
                      <a:r>
                        <a:rPr lang="ko-KR" altLang="en-US" sz="1300" i="1" dirty="0">
                          <a:latin typeface="+mn-lt"/>
                        </a:rPr>
                        <a:t>명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300" i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873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>
                          <a:solidFill>
                            <a:schemeClr val="tx1"/>
                          </a:solidFill>
                          <a:latin typeface="+mn-lt"/>
                        </a:rPr>
                        <a:t>교육 대상자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300" i="1" dirty="0">
                          <a:latin typeface="+mn-lt"/>
                        </a:rPr>
                        <a:t> </a:t>
                      </a:r>
                      <a:r>
                        <a:rPr lang="ko-KR" altLang="en-US" sz="1300" i="1" dirty="0">
                          <a:latin typeface="+mn-lt"/>
                        </a:rPr>
                        <a:t>교육 대상자 </a:t>
                      </a:r>
                      <a:r>
                        <a:rPr lang="en-US" altLang="ko-KR" sz="1300" i="1" dirty="0">
                          <a:latin typeface="+mn-lt"/>
                        </a:rPr>
                        <a:t>000</a:t>
                      </a:r>
                      <a:r>
                        <a:rPr lang="ko-KR" altLang="en-US" sz="1300" i="1" dirty="0">
                          <a:latin typeface="+mn-lt"/>
                        </a:rPr>
                        <a:t>명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300" i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330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>
                          <a:solidFill>
                            <a:schemeClr val="tx1"/>
                          </a:solidFill>
                          <a:latin typeface="+mn-lt"/>
                        </a:rPr>
                        <a:t>교육 프로그램 수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300" i="1" dirty="0">
                          <a:latin typeface="+mn-lt"/>
                        </a:rPr>
                        <a:t> </a:t>
                      </a:r>
                      <a:r>
                        <a:rPr lang="ko-KR" altLang="en-US" sz="1300" i="1" dirty="0">
                          <a:latin typeface="+mn-lt"/>
                        </a:rPr>
                        <a:t>교육 프로그램 개수 </a:t>
                      </a:r>
                      <a:r>
                        <a:rPr lang="en-US" altLang="ko-KR" sz="1300" i="1" dirty="0">
                          <a:latin typeface="+mn-lt"/>
                        </a:rPr>
                        <a:t>00</a:t>
                      </a:r>
                      <a:r>
                        <a:rPr lang="ko-KR" altLang="en-US" sz="1300" i="1" dirty="0">
                          <a:latin typeface="+mn-lt"/>
                        </a:rPr>
                        <a:t>개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300" i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656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>
                          <a:solidFill>
                            <a:schemeClr val="tx1"/>
                          </a:solidFill>
                          <a:latin typeface="+mn-lt"/>
                        </a:rPr>
                        <a:t>권역 내 운영지역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300" i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ko-KR" altLang="en-US" sz="1300" i="1" dirty="0">
                          <a:solidFill>
                            <a:schemeClr val="tx1"/>
                          </a:solidFill>
                          <a:latin typeface="+mn-lt"/>
                        </a:rPr>
                        <a:t>권역 내 운영 목표 지역 </a:t>
                      </a:r>
                      <a:r>
                        <a:rPr lang="en-US" altLang="ko-KR" sz="1300" i="1" dirty="0">
                          <a:solidFill>
                            <a:schemeClr val="tx1"/>
                          </a:solidFill>
                          <a:latin typeface="+mn-lt"/>
                        </a:rPr>
                        <a:t>00</a:t>
                      </a:r>
                      <a:r>
                        <a:rPr lang="ko-KR" altLang="en-US" sz="1300" i="1" dirty="0">
                          <a:solidFill>
                            <a:schemeClr val="tx1"/>
                          </a:solidFill>
                          <a:latin typeface="+mn-lt"/>
                        </a:rPr>
                        <a:t>개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3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04999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40C4263-76AE-4E22-99AD-909563871784}"/>
              </a:ext>
            </a:extLst>
          </p:cNvPr>
          <p:cNvSpPr txBox="1"/>
          <p:nvPr/>
        </p:nvSpPr>
        <p:spPr>
          <a:xfrm>
            <a:off x="438294" y="3932982"/>
            <a:ext cx="108823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/>
              <a:t>□ 교육 프로그램 목적 및 목표</a:t>
            </a:r>
            <a:endParaRPr lang="en-US" altLang="ko-KR" sz="1400" b="1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C1F649AD-698B-40E5-89DC-82ADBC0AB5BF}"/>
              </a:ext>
            </a:extLst>
          </p:cNvPr>
          <p:cNvSpPr/>
          <p:nvPr/>
        </p:nvSpPr>
        <p:spPr>
          <a:xfrm>
            <a:off x="591819" y="4394135"/>
            <a:ext cx="11045997" cy="201364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00" i="1" dirty="0">
                <a:solidFill>
                  <a:schemeClr val="tx1"/>
                </a:solidFill>
              </a:rPr>
              <a:t>작성 기준 서체</a:t>
            </a:r>
            <a:r>
              <a:rPr lang="en-US" altLang="ko-KR" sz="1300" i="1" dirty="0">
                <a:solidFill>
                  <a:schemeClr val="tx1"/>
                </a:solidFill>
              </a:rPr>
              <a:t>(</a:t>
            </a:r>
            <a:r>
              <a:rPr lang="ko-KR" altLang="en-US" sz="1300" i="1" dirty="0" err="1">
                <a:solidFill>
                  <a:schemeClr val="tx1"/>
                </a:solidFill>
              </a:rPr>
              <a:t>맑은고딕</a:t>
            </a:r>
            <a:r>
              <a:rPr lang="ko-KR" altLang="en-US" sz="1300" i="1" dirty="0">
                <a:solidFill>
                  <a:schemeClr val="tx1"/>
                </a:solidFill>
              </a:rPr>
              <a:t> </a:t>
            </a:r>
            <a:r>
              <a:rPr lang="en-US" altLang="ko-KR" sz="1300" i="1" dirty="0">
                <a:solidFill>
                  <a:schemeClr val="tx1"/>
                </a:solidFill>
              </a:rPr>
              <a:t>, 13p </a:t>
            </a:r>
            <a:r>
              <a:rPr lang="ko-KR" altLang="en-US" sz="1300" i="1" dirty="0">
                <a:solidFill>
                  <a:schemeClr val="tx1"/>
                </a:solidFill>
              </a:rPr>
              <a:t>작성</a:t>
            </a:r>
            <a:r>
              <a:rPr lang="en-US" altLang="ko-KR" sz="1300" i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82BF0121-B206-4240-B79E-00481FA36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B029-3472-4704-9639-349250A3D6CA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56152303-F418-4392-96B6-41CCC1462498}"/>
              </a:ext>
            </a:extLst>
          </p:cNvPr>
          <p:cNvSpPr/>
          <p:nvPr/>
        </p:nvSpPr>
        <p:spPr>
          <a:xfrm>
            <a:off x="0" y="46655"/>
            <a:ext cx="1465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</a:rPr>
              <a:t>3. </a:t>
            </a:r>
            <a:r>
              <a:rPr lang="ko-KR" altLang="en-US" b="1" dirty="0">
                <a:solidFill>
                  <a:schemeClr val="bg1"/>
                </a:solidFill>
              </a:rPr>
              <a:t>세부 계획</a:t>
            </a:r>
          </a:p>
        </p:txBody>
      </p:sp>
    </p:spTree>
    <p:extLst>
      <p:ext uri="{BB962C8B-B14F-4D97-AF65-F5344CB8AC3E}">
        <p14:creationId xmlns:p14="http://schemas.microsoft.com/office/powerpoint/2010/main" val="2442546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9BB2CC9-1E66-4D1F-9316-19A8214AA33E}"/>
              </a:ext>
            </a:extLst>
          </p:cNvPr>
          <p:cNvSpPr txBox="1"/>
          <p:nvPr/>
        </p:nvSpPr>
        <p:spPr>
          <a:xfrm>
            <a:off x="438294" y="677121"/>
            <a:ext cx="108823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/>
              <a:t>□ 교육프로그램 세부 운영 계획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필수</a:t>
            </a:r>
            <a:r>
              <a:rPr lang="en-US" altLang="ko-KR" sz="1400" b="1" dirty="0"/>
              <a:t>)</a:t>
            </a: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B2D37775-BBBE-46B0-A0CB-6EE3E38B45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870151"/>
              </p:ext>
            </p:extLst>
          </p:nvPr>
        </p:nvGraphicFramePr>
        <p:xfrm>
          <a:off x="489585" y="1111898"/>
          <a:ext cx="11212832" cy="528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561">
                  <a:extLst>
                    <a:ext uri="{9D8B030D-6E8A-4147-A177-3AD203B41FA5}">
                      <a16:colId xmlns:a16="http://schemas.microsoft.com/office/drawing/2014/main" val="949698086"/>
                    </a:ext>
                  </a:extLst>
                </a:gridCol>
                <a:gridCol w="1018466">
                  <a:extLst>
                    <a:ext uri="{9D8B030D-6E8A-4147-A177-3AD203B41FA5}">
                      <a16:colId xmlns:a16="http://schemas.microsoft.com/office/drawing/2014/main" val="3400248466"/>
                    </a:ext>
                  </a:extLst>
                </a:gridCol>
                <a:gridCol w="995082">
                  <a:extLst>
                    <a:ext uri="{9D8B030D-6E8A-4147-A177-3AD203B41FA5}">
                      <a16:colId xmlns:a16="http://schemas.microsoft.com/office/drawing/2014/main" val="484416187"/>
                    </a:ext>
                  </a:extLst>
                </a:gridCol>
                <a:gridCol w="1062318">
                  <a:extLst>
                    <a:ext uri="{9D8B030D-6E8A-4147-A177-3AD203B41FA5}">
                      <a16:colId xmlns:a16="http://schemas.microsoft.com/office/drawing/2014/main" val="430873604"/>
                    </a:ext>
                  </a:extLst>
                </a:gridCol>
                <a:gridCol w="847164">
                  <a:extLst>
                    <a:ext uri="{9D8B030D-6E8A-4147-A177-3AD203B41FA5}">
                      <a16:colId xmlns:a16="http://schemas.microsoft.com/office/drawing/2014/main" val="3012846221"/>
                    </a:ext>
                  </a:extLst>
                </a:gridCol>
                <a:gridCol w="1210236">
                  <a:extLst>
                    <a:ext uri="{9D8B030D-6E8A-4147-A177-3AD203B41FA5}">
                      <a16:colId xmlns:a16="http://schemas.microsoft.com/office/drawing/2014/main" val="1947868314"/>
                    </a:ext>
                  </a:extLst>
                </a:gridCol>
                <a:gridCol w="1116106">
                  <a:extLst>
                    <a:ext uri="{9D8B030D-6E8A-4147-A177-3AD203B41FA5}">
                      <a16:colId xmlns:a16="http://schemas.microsoft.com/office/drawing/2014/main" val="3481026644"/>
                    </a:ext>
                  </a:extLst>
                </a:gridCol>
                <a:gridCol w="3261332">
                  <a:extLst>
                    <a:ext uri="{9D8B030D-6E8A-4147-A177-3AD203B41FA5}">
                      <a16:colId xmlns:a16="http://schemas.microsoft.com/office/drawing/2014/main" val="3385538731"/>
                    </a:ext>
                  </a:extLst>
                </a:gridCol>
                <a:gridCol w="613173">
                  <a:extLst>
                    <a:ext uri="{9D8B030D-6E8A-4147-A177-3AD203B41FA5}">
                      <a16:colId xmlns:a16="http://schemas.microsoft.com/office/drawing/2014/main" val="1985224096"/>
                    </a:ext>
                  </a:extLst>
                </a:gridCol>
                <a:gridCol w="593394">
                  <a:extLst>
                    <a:ext uri="{9D8B030D-6E8A-4147-A177-3AD203B41FA5}">
                      <a16:colId xmlns:a16="http://schemas.microsoft.com/office/drawing/2014/main" val="3244027525"/>
                    </a:ext>
                  </a:extLst>
                </a:gridCol>
              </a:tblGrid>
              <a:tr h="28956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300" i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연번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300" i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유형구분</a:t>
                      </a:r>
                      <a:endParaRPr lang="en-US" altLang="ko-KR" sz="1300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sz="1300" i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300" i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기초</a:t>
                      </a:r>
                      <a:r>
                        <a:rPr lang="en-US" altLang="ko-KR" sz="1300" i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300" i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심화</a:t>
                      </a:r>
                      <a:r>
                        <a:rPr lang="en-US" altLang="ko-KR" sz="1300" i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300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300" i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운영지역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300" i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운영 </a:t>
                      </a:r>
                      <a:r>
                        <a:rPr lang="ko-KR" altLang="en-US" sz="1300" i="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회차</a:t>
                      </a:r>
                      <a:endParaRPr lang="en-US" altLang="ko-KR" sz="1300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300" i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참여 </a:t>
                      </a:r>
                      <a:endParaRPr lang="en-US" altLang="ko-KR" sz="1300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ko-KR" altLang="en-US" sz="1300" i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공예가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lvl="0" indent="0" algn="ctr" latinLnBrk="1">
                        <a:buFont typeface="+mj-lt"/>
                        <a:buNone/>
                      </a:pPr>
                      <a:r>
                        <a:rPr lang="ko-KR" altLang="en-US" sz="1300" i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문화취약계층분류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300" i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교육참여</a:t>
                      </a:r>
                      <a:endParaRPr lang="en-US" altLang="ko-KR" sz="1300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ko-KR" altLang="en-US" sz="1300" i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대상인원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300" i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프로그램 내용</a:t>
                      </a:r>
                      <a:endParaRPr lang="en-US" altLang="ko-KR" sz="1300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sz="1200" i="0" dirty="0">
                          <a:solidFill>
                            <a:srgbClr val="3A3AB9"/>
                          </a:solidFill>
                          <a:latin typeface="+mn-ea"/>
                          <a:ea typeface="+mn-ea"/>
                        </a:rPr>
                        <a:t>※ </a:t>
                      </a:r>
                      <a:r>
                        <a:rPr lang="ko-KR" altLang="en-US" sz="1200" i="0" dirty="0">
                          <a:solidFill>
                            <a:srgbClr val="3A3AB9"/>
                          </a:solidFill>
                          <a:latin typeface="+mn-ea"/>
                          <a:ea typeface="+mn-ea"/>
                        </a:rPr>
                        <a:t>프로그램 주제 및 목적을 요약해서 소개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300" i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참여여부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717126"/>
                  </a:ext>
                </a:extLst>
              </a:tr>
              <a:tr h="28956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i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확정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i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미정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4844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i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ko-KR" altLang="en-US" sz="1300" i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i="1">
                          <a:solidFill>
                            <a:srgbClr val="3A3AB9"/>
                          </a:solidFill>
                        </a:rPr>
                        <a:t>기초</a:t>
                      </a:r>
                      <a:endParaRPr lang="ko-KR" altLang="en-US" sz="1300" i="1" dirty="0">
                        <a:solidFill>
                          <a:srgbClr val="3A3AB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i="1" dirty="0">
                          <a:solidFill>
                            <a:srgbClr val="3A3AB9"/>
                          </a:solidFill>
                        </a:rPr>
                        <a:t>서울 중구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i="1" dirty="0">
                          <a:solidFill>
                            <a:srgbClr val="3A3AB9"/>
                          </a:solidFill>
                        </a:rPr>
                        <a:t>15</a:t>
                      </a:r>
                      <a:r>
                        <a:rPr lang="ko-KR" altLang="en-US" sz="1300" i="1" dirty="0" err="1">
                          <a:solidFill>
                            <a:srgbClr val="3A3AB9"/>
                          </a:solidFill>
                        </a:rPr>
                        <a:t>회차</a:t>
                      </a:r>
                      <a:endParaRPr lang="ko-KR" altLang="en-US" sz="1300" i="1" dirty="0">
                        <a:solidFill>
                          <a:srgbClr val="3A3AB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i="1" dirty="0">
                          <a:solidFill>
                            <a:srgbClr val="3A3AB9"/>
                          </a:solidFill>
                        </a:rPr>
                        <a:t>4</a:t>
                      </a:r>
                      <a:r>
                        <a:rPr lang="ko-KR" altLang="en-US" sz="1300" i="1" dirty="0">
                          <a:solidFill>
                            <a:srgbClr val="3A3AB9"/>
                          </a:solidFill>
                        </a:rPr>
                        <a:t>명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i="1" dirty="0">
                          <a:solidFill>
                            <a:srgbClr val="3A3AB9"/>
                          </a:solidFill>
                        </a:rPr>
                        <a:t>중증장애인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i="1" dirty="0">
                          <a:solidFill>
                            <a:srgbClr val="3A3AB9"/>
                          </a:solidFill>
                        </a:rPr>
                        <a:t>10</a:t>
                      </a:r>
                      <a:r>
                        <a:rPr lang="ko-KR" altLang="en-US" sz="1300" i="1" dirty="0">
                          <a:solidFill>
                            <a:srgbClr val="3A3AB9"/>
                          </a:solidFill>
                        </a:rPr>
                        <a:t>명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1" dirty="0">
                        <a:solidFill>
                          <a:srgbClr val="3A3AB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i="0" dirty="0">
                          <a:solidFill>
                            <a:srgbClr val="3A3AB9"/>
                          </a:solidFill>
                        </a:rPr>
                        <a:t>√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702956"/>
                  </a:ext>
                </a:extLst>
              </a:tr>
              <a:tr h="19642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i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ko-KR" altLang="en-US" sz="1300" i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213906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i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ko-KR" altLang="en-US" sz="1300" i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190866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i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ko-KR" altLang="en-US" sz="1300" i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873707"/>
                  </a:ext>
                </a:extLst>
              </a:tr>
              <a:tr h="19642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i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ko-KR" altLang="en-US" sz="1300" i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102841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i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ko-KR" altLang="en-US" sz="1300" i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64165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i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7</a:t>
                      </a:r>
                      <a:endParaRPr lang="ko-KR" altLang="en-US" sz="1300" i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330615"/>
                  </a:ext>
                </a:extLst>
              </a:tr>
              <a:tr h="19642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i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ko-KR" altLang="en-US" sz="1300" i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450523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i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</a:t>
                      </a:r>
                      <a:endParaRPr lang="ko-KR" altLang="en-US" sz="1300" i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42106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i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10</a:t>
                      </a:r>
                      <a:endParaRPr lang="ko-KR" altLang="en-US" sz="1300" i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656896"/>
                  </a:ext>
                </a:extLst>
              </a:tr>
              <a:tr h="19642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i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11</a:t>
                      </a:r>
                      <a:endParaRPr lang="ko-KR" altLang="en-US" sz="1300" i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353130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i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12</a:t>
                      </a:r>
                      <a:endParaRPr lang="ko-KR" altLang="en-US" sz="1300" i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544368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i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13</a:t>
                      </a:r>
                      <a:endParaRPr lang="ko-KR" altLang="en-US" sz="1300" i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049999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i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14</a:t>
                      </a:r>
                      <a:endParaRPr lang="ko-KR" altLang="en-US" sz="1300" i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6225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i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15</a:t>
                      </a:r>
                      <a:endParaRPr lang="ko-KR" altLang="en-US" sz="1300" i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210044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⁝</a:t>
                      </a:r>
                      <a:endParaRPr lang="ko-KR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770524"/>
                  </a:ext>
                </a:extLst>
              </a:tr>
            </a:tbl>
          </a:graphicData>
        </a:graphic>
      </p:graphicFrame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A8951D73-8549-4CDF-A4EB-DFF0C3DF1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B029-3472-4704-9639-349250A3D6CA}" type="slidenum">
              <a:rPr lang="ko-KR" altLang="en-US" smtClean="0"/>
              <a:t>13</a:t>
            </a:fld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D383E138-8DF6-4A04-90E8-492A5BE9634D}"/>
              </a:ext>
            </a:extLst>
          </p:cNvPr>
          <p:cNvSpPr/>
          <p:nvPr/>
        </p:nvSpPr>
        <p:spPr>
          <a:xfrm>
            <a:off x="0" y="46655"/>
            <a:ext cx="1465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</a:rPr>
              <a:t>3. </a:t>
            </a:r>
            <a:r>
              <a:rPr lang="ko-KR" altLang="en-US" b="1" dirty="0">
                <a:solidFill>
                  <a:schemeClr val="bg1"/>
                </a:solidFill>
              </a:rPr>
              <a:t>세부 계획</a:t>
            </a:r>
          </a:p>
        </p:txBody>
      </p:sp>
    </p:spTree>
    <p:extLst>
      <p:ext uri="{BB962C8B-B14F-4D97-AF65-F5344CB8AC3E}">
        <p14:creationId xmlns:p14="http://schemas.microsoft.com/office/powerpoint/2010/main" val="3843679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9BB2CC9-1E66-4D1F-9316-19A8214AA33E}"/>
              </a:ext>
            </a:extLst>
          </p:cNvPr>
          <p:cNvSpPr txBox="1"/>
          <p:nvPr/>
        </p:nvSpPr>
        <p:spPr>
          <a:xfrm>
            <a:off x="438294" y="677121"/>
            <a:ext cx="108823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/>
              <a:t>□ 확정 교육프로그램 세부 계획서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최대 </a:t>
            </a:r>
            <a:r>
              <a:rPr lang="en-US" altLang="ko-KR" sz="1400" b="1" dirty="0"/>
              <a:t>3</a:t>
            </a:r>
            <a:r>
              <a:rPr lang="ko-KR" altLang="en-US" sz="1400" b="1" dirty="0"/>
              <a:t>개 프로그램 기재 가능</a:t>
            </a:r>
            <a:r>
              <a:rPr lang="en-US" altLang="ko-KR" sz="1400" b="1" dirty="0"/>
              <a:t>)</a:t>
            </a: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B2D37775-BBBE-46B0-A0CB-6EE3E38B45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396528"/>
              </p:ext>
            </p:extLst>
          </p:nvPr>
        </p:nvGraphicFramePr>
        <p:xfrm>
          <a:off x="536058" y="1129000"/>
          <a:ext cx="11119883" cy="5223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010">
                  <a:extLst>
                    <a:ext uri="{9D8B030D-6E8A-4147-A177-3AD203B41FA5}">
                      <a16:colId xmlns:a16="http://schemas.microsoft.com/office/drawing/2014/main" val="949698086"/>
                    </a:ext>
                  </a:extLst>
                </a:gridCol>
                <a:gridCol w="3602734">
                  <a:extLst>
                    <a:ext uri="{9D8B030D-6E8A-4147-A177-3AD203B41FA5}">
                      <a16:colId xmlns:a16="http://schemas.microsoft.com/office/drawing/2014/main" val="3511751953"/>
                    </a:ext>
                  </a:extLst>
                </a:gridCol>
                <a:gridCol w="1702912">
                  <a:extLst>
                    <a:ext uri="{9D8B030D-6E8A-4147-A177-3AD203B41FA5}">
                      <a16:colId xmlns:a16="http://schemas.microsoft.com/office/drawing/2014/main" val="1947868314"/>
                    </a:ext>
                  </a:extLst>
                </a:gridCol>
                <a:gridCol w="1798674">
                  <a:extLst>
                    <a:ext uri="{9D8B030D-6E8A-4147-A177-3AD203B41FA5}">
                      <a16:colId xmlns:a16="http://schemas.microsoft.com/office/drawing/2014/main" val="1510976705"/>
                    </a:ext>
                  </a:extLst>
                </a:gridCol>
                <a:gridCol w="2390553">
                  <a:extLst>
                    <a:ext uri="{9D8B030D-6E8A-4147-A177-3AD203B41FA5}">
                      <a16:colId xmlns:a16="http://schemas.microsoft.com/office/drawing/2014/main" val="2375544531"/>
                    </a:ext>
                  </a:extLst>
                </a:gridCol>
              </a:tblGrid>
              <a:tr h="123613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300" b="1" dirty="0">
                          <a:solidFill>
                            <a:schemeClr val="tx1"/>
                          </a:solidFill>
                        </a:rPr>
                        <a:t>프로그램명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13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300" i="1" dirty="0">
                        <a:solidFill>
                          <a:srgbClr val="3A3AB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47190866"/>
                  </a:ext>
                </a:extLst>
              </a:tr>
              <a:tr h="59046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i="0" dirty="0">
                          <a:solidFill>
                            <a:schemeClr val="tx1"/>
                          </a:solidFill>
                        </a:rPr>
                        <a:t>교육 주제 및 목적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13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24873707"/>
                  </a:ext>
                </a:extLst>
              </a:tr>
              <a:tr h="2682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i="0" dirty="0">
                          <a:solidFill>
                            <a:schemeClr val="tx1"/>
                          </a:solidFill>
                        </a:rPr>
                        <a:t>교육 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i="1" dirty="0">
                          <a:solidFill>
                            <a:srgbClr val="3A3AB9"/>
                          </a:solidFill>
                        </a:rPr>
                        <a:t>기초 </a:t>
                      </a:r>
                      <a:r>
                        <a:rPr lang="en-US" altLang="ko-KR" sz="1300" i="1" dirty="0">
                          <a:solidFill>
                            <a:srgbClr val="3A3AB9"/>
                          </a:solidFill>
                        </a:rPr>
                        <a:t>/ </a:t>
                      </a:r>
                      <a:r>
                        <a:rPr lang="ko-KR" altLang="en-US" sz="1300" i="1" dirty="0">
                          <a:solidFill>
                            <a:srgbClr val="3A3AB9"/>
                          </a:solidFill>
                        </a:rPr>
                        <a:t>심화</a:t>
                      </a:r>
                      <a:endParaRPr lang="ko-KR" altLang="en-US" sz="13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dirty="0">
                          <a:solidFill>
                            <a:schemeClr val="tx1"/>
                          </a:solidFill>
                        </a:rPr>
                        <a:t>세부 장르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3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29480780"/>
                  </a:ext>
                </a:extLst>
              </a:tr>
              <a:tr h="19642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i="0" dirty="0">
                          <a:solidFill>
                            <a:schemeClr val="tx1"/>
                          </a:solidFill>
                        </a:rPr>
                        <a:t>교육 장소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3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>
                          <a:solidFill>
                            <a:schemeClr val="tx1"/>
                          </a:solidFill>
                        </a:rPr>
                        <a:t>교육 방식</a:t>
                      </a:r>
                      <a:endParaRPr lang="ko-KR" altLang="en-US" sz="13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300" i="1" dirty="0">
                          <a:solidFill>
                            <a:srgbClr val="3A3AB9"/>
                          </a:solidFill>
                        </a:rPr>
                        <a:t>대면 </a:t>
                      </a:r>
                      <a:r>
                        <a:rPr lang="en-US" altLang="ko-KR" sz="1300" i="1" dirty="0">
                          <a:solidFill>
                            <a:srgbClr val="3A3AB9"/>
                          </a:solidFill>
                        </a:rPr>
                        <a:t>/ </a:t>
                      </a:r>
                      <a:r>
                        <a:rPr lang="ko-KR" altLang="en-US" sz="1300" i="1" dirty="0" err="1">
                          <a:solidFill>
                            <a:srgbClr val="3A3AB9"/>
                          </a:solidFill>
                        </a:rPr>
                        <a:t>비대면</a:t>
                      </a:r>
                      <a:r>
                        <a:rPr lang="ko-KR" altLang="en-US" sz="1300" i="1" dirty="0">
                          <a:solidFill>
                            <a:srgbClr val="3A3AB9"/>
                          </a:solidFill>
                        </a:rPr>
                        <a:t> </a:t>
                      </a:r>
                      <a:r>
                        <a:rPr lang="en-US" altLang="ko-KR" sz="1300" i="1" dirty="0">
                          <a:solidFill>
                            <a:srgbClr val="3A3AB9"/>
                          </a:solidFill>
                        </a:rPr>
                        <a:t>/  </a:t>
                      </a:r>
                      <a:r>
                        <a:rPr lang="ko-KR" altLang="en-US" sz="1300" i="1" dirty="0">
                          <a:solidFill>
                            <a:srgbClr val="3A3AB9"/>
                          </a:solidFill>
                        </a:rPr>
                        <a:t>혼합</a:t>
                      </a:r>
                      <a:r>
                        <a:rPr lang="en-US" altLang="ko-KR" sz="1300" i="1" dirty="0">
                          <a:solidFill>
                            <a:srgbClr val="3A3AB9"/>
                          </a:solidFill>
                        </a:rPr>
                        <a:t>(</a:t>
                      </a:r>
                      <a:r>
                        <a:rPr lang="ko-KR" altLang="en-US" sz="1300" i="1" dirty="0">
                          <a:solidFill>
                            <a:srgbClr val="3A3AB9"/>
                          </a:solidFill>
                        </a:rPr>
                        <a:t>대면</a:t>
                      </a:r>
                      <a:r>
                        <a:rPr lang="en-US" altLang="ko-KR" sz="1300" i="1" dirty="0">
                          <a:solidFill>
                            <a:srgbClr val="3A3AB9"/>
                          </a:solidFill>
                        </a:rPr>
                        <a:t>+</a:t>
                      </a:r>
                      <a:r>
                        <a:rPr lang="ko-KR" altLang="en-US" sz="1300" i="1" dirty="0" err="1">
                          <a:solidFill>
                            <a:srgbClr val="3A3AB9"/>
                          </a:solidFill>
                        </a:rPr>
                        <a:t>비대면</a:t>
                      </a:r>
                      <a:r>
                        <a:rPr lang="en-US" altLang="ko-KR" sz="1300" i="1" dirty="0">
                          <a:solidFill>
                            <a:srgbClr val="3A3AB9"/>
                          </a:solidFill>
                        </a:rPr>
                        <a:t>) </a:t>
                      </a:r>
                      <a:r>
                        <a:rPr lang="ko-KR" altLang="en-US" sz="1300" i="1" dirty="0">
                          <a:solidFill>
                            <a:srgbClr val="3A3AB9"/>
                          </a:solidFill>
                        </a:rPr>
                        <a:t>등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73102841"/>
                  </a:ext>
                </a:extLst>
              </a:tr>
              <a:tr h="15112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i="0" dirty="0">
                          <a:solidFill>
                            <a:schemeClr val="tx1"/>
                          </a:solidFill>
                        </a:rPr>
                        <a:t>교육 대상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i="1" kern="1200" dirty="0">
                          <a:solidFill>
                            <a:srgbClr val="3A3AB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lang="ko-KR" altLang="en-US" sz="1300" i="1" kern="1200" dirty="0">
                          <a:solidFill>
                            <a:srgbClr val="3A3AB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문화취약계층에</a:t>
                      </a:r>
                      <a:r>
                        <a:rPr lang="en-US" altLang="ko-KR" sz="1300" i="1" kern="1200" dirty="0">
                          <a:solidFill>
                            <a:srgbClr val="3A3AB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300" i="1" kern="1200" dirty="0">
                          <a:solidFill>
                            <a:srgbClr val="3A3AB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대한 구체적 명시</a:t>
                      </a:r>
                      <a:endParaRPr lang="ko-KR" altLang="en-US" sz="1300" i="1" dirty="0">
                        <a:solidFill>
                          <a:srgbClr val="3A3AB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>
                          <a:solidFill>
                            <a:schemeClr val="tx1"/>
                          </a:solidFill>
                          <a:latin typeface="+mn-lt"/>
                        </a:rPr>
                        <a:t>목표 인원</a:t>
                      </a:r>
                      <a:endParaRPr lang="ko-KR" altLang="en-US" sz="13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i="1" dirty="0">
                          <a:solidFill>
                            <a:srgbClr val="3A3AB9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ko-KR" sz="1300" i="1" kern="1200" dirty="0">
                          <a:solidFill>
                            <a:srgbClr val="3A3AB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ko-KR" altLang="en-US" sz="1300" i="1" kern="1200" dirty="0">
                          <a:solidFill>
                            <a:srgbClr val="3A3AB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명 </a:t>
                      </a:r>
                      <a:r>
                        <a:rPr lang="en-US" altLang="ko-KR" sz="1300" i="1" kern="1200" dirty="0">
                          <a:solidFill>
                            <a:srgbClr val="3A3AB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 0 </a:t>
                      </a:r>
                      <a:r>
                        <a:rPr lang="ko-KR" altLang="en-US" sz="1300" i="1" kern="1200" dirty="0">
                          <a:solidFill>
                            <a:srgbClr val="3A3AB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기수 </a:t>
                      </a:r>
                      <a:r>
                        <a:rPr lang="en-US" altLang="ko-KR" sz="1300" i="1" kern="1200" dirty="0">
                          <a:solidFill>
                            <a:srgbClr val="3A3AB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lang="ko-KR" altLang="en-US" sz="1300" i="1" kern="1200" dirty="0">
                          <a:solidFill>
                            <a:srgbClr val="3A3AB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총 </a:t>
                      </a:r>
                      <a:r>
                        <a:rPr lang="en-US" altLang="ko-KR" sz="1300" i="1" kern="1200" dirty="0">
                          <a:solidFill>
                            <a:srgbClr val="3A3AB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ko-KR" altLang="en-US" sz="1300" i="1" kern="1200" dirty="0">
                          <a:solidFill>
                            <a:srgbClr val="3A3AB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명</a:t>
                      </a:r>
                      <a:endParaRPr lang="ko-KR" altLang="en-US" sz="1300" i="1" dirty="0">
                        <a:solidFill>
                          <a:srgbClr val="3A3AB9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1964165"/>
                  </a:ext>
                </a:extLst>
              </a:tr>
              <a:tr h="19642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i="0" dirty="0" err="1">
                          <a:solidFill>
                            <a:schemeClr val="tx1"/>
                          </a:solidFill>
                        </a:rPr>
                        <a:t>교육차시</a:t>
                      </a:r>
                      <a:r>
                        <a:rPr lang="en-US" altLang="ko-KR" sz="1300" b="1" i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300" b="1" i="0" dirty="0">
                          <a:solidFill>
                            <a:schemeClr val="tx1"/>
                          </a:solidFill>
                        </a:rPr>
                        <a:t>시간</a:t>
                      </a:r>
                      <a:r>
                        <a:rPr lang="en-US" altLang="ko-KR" sz="1300" b="1" i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3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>
                          <a:solidFill>
                            <a:schemeClr val="tx1"/>
                          </a:solidFill>
                        </a:rPr>
                        <a:t>세부 프로그램 내용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>
                          <a:solidFill>
                            <a:schemeClr val="tx1"/>
                          </a:solidFill>
                        </a:rPr>
                        <a:t>참여인력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450523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i="1" dirty="0">
                          <a:solidFill>
                            <a:srgbClr val="3A3AB9"/>
                          </a:solidFill>
                        </a:rPr>
                        <a:t>1</a:t>
                      </a:r>
                      <a:r>
                        <a:rPr lang="ko-KR" altLang="en-US" sz="1300" i="1" dirty="0">
                          <a:solidFill>
                            <a:srgbClr val="3A3AB9"/>
                          </a:solidFill>
                        </a:rPr>
                        <a:t>차시</a:t>
                      </a:r>
                      <a:r>
                        <a:rPr lang="en-US" altLang="ko-KR" sz="1300" i="1" dirty="0">
                          <a:solidFill>
                            <a:srgbClr val="3A3AB9"/>
                          </a:solidFill>
                        </a:rPr>
                        <a:t>(2</a:t>
                      </a:r>
                      <a:r>
                        <a:rPr lang="ko-KR" altLang="en-US" sz="1300" i="1" dirty="0">
                          <a:solidFill>
                            <a:srgbClr val="3A3AB9"/>
                          </a:solidFill>
                        </a:rPr>
                        <a:t>시간</a:t>
                      </a:r>
                      <a:r>
                        <a:rPr lang="en-US" altLang="ko-KR" sz="1300" i="1" dirty="0">
                          <a:solidFill>
                            <a:srgbClr val="3A3AB9"/>
                          </a:solidFill>
                        </a:rPr>
                        <a:t>)</a:t>
                      </a:r>
                      <a:endParaRPr lang="ko-KR" altLang="en-US" sz="1300" i="1" dirty="0">
                        <a:solidFill>
                          <a:srgbClr val="3A3AB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sz="13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i="1" dirty="0" err="1">
                          <a:solidFill>
                            <a:srgbClr val="3A3AB9"/>
                          </a:solidFill>
                        </a:rPr>
                        <a:t>주강사</a:t>
                      </a:r>
                      <a:r>
                        <a:rPr lang="ko-KR" altLang="en-US" sz="1300" i="1" dirty="0">
                          <a:solidFill>
                            <a:srgbClr val="3A3AB9"/>
                          </a:solidFill>
                        </a:rPr>
                        <a:t> </a:t>
                      </a:r>
                      <a:r>
                        <a:rPr lang="en-US" altLang="ko-KR" sz="1300" i="1" dirty="0">
                          <a:solidFill>
                            <a:srgbClr val="3A3AB9"/>
                          </a:solidFill>
                        </a:rPr>
                        <a:t>: 0</a:t>
                      </a:r>
                      <a:r>
                        <a:rPr lang="ko-KR" altLang="en-US" sz="1300" i="1" dirty="0">
                          <a:solidFill>
                            <a:srgbClr val="3A3AB9"/>
                          </a:solidFill>
                        </a:rPr>
                        <a:t>명</a:t>
                      </a:r>
                      <a:r>
                        <a:rPr lang="en-US" altLang="ko-KR" sz="1300" i="1" dirty="0">
                          <a:solidFill>
                            <a:srgbClr val="3A3AB9"/>
                          </a:solidFill>
                        </a:rPr>
                        <a:t>, </a:t>
                      </a:r>
                      <a:r>
                        <a:rPr lang="ko-KR" altLang="en-US" sz="1300" i="1" dirty="0">
                          <a:solidFill>
                            <a:srgbClr val="3A3AB9"/>
                          </a:solidFill>
                        </a:rPr>
                        <a:t>보조강사 </a:t>
                      </a:r>
                      <a:r>
                        <a:rPr lang="en-US" altLang="ko-KR" sz="1300" i="1" dirty="0">
                          <a:solidFill>
                            <a:srgbClr val="3A3AB9"/>
                          </a:solidFill>
                        </a:rPr>
                        <a:t>: 0</a:t>
                      </a:r>
                      <a:r>
                        <a:rPr lang="ko-KR" altLang="en-US" sz="1300" i="1" dirty="0">
                          <a:solidFill>
                            <a:srgbClr val="3A3AB9"/>
                          </a:solidFill>
                        </a:rPr>
                        <a:t>명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42106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i="1" dirty="0">
                          <a:solidFill>
                            <a:srgbClr val="3A3AB9"/>
                          </a:solidFill>
                        </a:rPr>
                        <a:t>2</a:t>
                      </a:r>
                      <a:r>
                        <a:rPr lang="ko-KR" altLang="en-US" sz="1300" i="1" dirty="0">
                          <a:solidFill>
                            <a:srgbClr val="3A3AB9"/>
                          </a:solidFill>
                        </a:rPr>
                        <a:t>차시</a:t>
                      </a:r>
                      <a:r>
                        <a:rPr lang="en-US" altLang="ko-KR" sz="1300" i="1" dirty="0">
                          <a:solidFill>
                            <a:srgbClr val="3A3AB9"/>
                          </a:solidFill>
                        </a:rPr>
                        <a:t>(4</a:t>
                      </a:r>
                      <a:r>
                        <a:rPr lang="ko-KR" altLang="en-US" sz="1300" i="1" dirty="0">
                          <a:solidFill>
                            <a:srgbClr val="3A3AB9"/>
                          </a:solidFill>
                        </a:rPr>
                        <a:t>시간</a:t>
                      </a:r>
                      <a:r>
                        <a:rPr lang="en-US" altLang="ko-KR" sz="1300" i="1" dirty="0">
                          <a:solidFill>
                            <a:srgbClr val="3A3AB9"/>
                          </a:solidFill>
                        </a:rPr>
                        <a:t>)</a:t>
                      </a:r>
                      <a:endParaRPr lang="ko-KR" altLang="en-US" sz="1300" i="1" dirty="0">
                        <a:solidFill>
                          <a:srgbClr val="3A3AB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sz="13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3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656896"/>
                  </a:ext>
                </a:extLst>
              </a:tr>
              <a:tr h="2045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⁝</a:t>
                      </a:r>
                      <a:endParaRPr lang="ko-KR" altLang="en-US" sz="1300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3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353130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3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544368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3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049999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3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6225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300" i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3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2100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300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3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3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770524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300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3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114810"/>
                  </a:ext>
                </a:extLst>
              </a:tr>
              <a:tr h="1447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300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3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928603"/>
                  </a:ext>
                </a:extLst>
              </a:tr>
              <a:tr h="1447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300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300" i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3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992663"/>
                  </a:ext>
                </a:extLst>
              </a:tr>
            </a:tbl>
          </a:graphicData>
        </a:graphic>
      </p:graphicFrame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A8951D73-8549-4CDF-A4EB-DFF0C3DF1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B029-3472-4704-9639-349250A3D6CA}" type="slidenum">
              <a:rPr lang="ko-KR" altLang="en-US" smtClean="0"/>
              <a:t>14</a:t>
            </a:fld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D383E138-8DF6-4A04-90E8-492A5BE9634D}"/>
              </a:ext>
            </a:extLst>
          </p:cNvPr>
          <p:cNvSpPr/>
          <p:nvPr/>
        </p:nvSpPr>
        <p:spPr>
          <a:xfrm>
            <a:off x="0" y="46655"/>
            <a:ext cx="1465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</a:rPr>
              <a:t>3. </a:t>
            </a:r>
            <a:r>
              <a:rPr lang="ko-KR" altLang="en-US" b="1" dirty="0">
                <a:solidFill>
                  <a:schemeClr val="bg1"/>
                </a:solidFill>
              </a:rPr>
              <a:t>세부 계획</a:t>
            </a:r>
          </a:p>
        </p:txBody>
      </p:sp>
    </p:spTree>
    <p:extLst>
      <p:ext uri="{BB962C8B-B14F-4D97-AF65-F5344CB8AC3E}">
        <p14:creationId xmlns:p14="http://schemas.microsoft.com/office/powerpoint/2010/main" val="438931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9BB2CC9-1E66-4D1F-9316-19A8214AA33E}"/>
              </a:ext>
            </a:extLst>
          </p:cNvPr>
          <p:cNvSpPr txBox="1"/>
          <p:nvPr/>
        </p:nvSpPr>
        <p:spPr>
          <a:xfrm>
            <a:off x="438294" y="677121"/>
            <a:ext cx="108823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/>
              <a:t>□ 기획프로그램 세부 운영 계획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선택</a:t>
            </a:r>
            <a:r>
              <a:rPr lang="en-US" altLang="ko-KR" sz="1400" b="1" dirty="0"/>
              <a:t>)</a:t>
            </a:r>
            <a:endParaRPr lang="en-US" altLang="ko-KR" sz="13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8ADCD8-58D3-4AA1-B663-F57C4876C0DB}"/>
              </a:ext>
            </a:extLst>
          </p:cNvPr>
          <p:cNvSpPr txBox="1"/>
          <p:nvPr/>
        </p:nvSpPr>
        <p:spPr>
          <a:xfrm>
            <a:off x="443705" y="2251111"/>
            <a:ext cx="10882342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r>
              <a:rPr lang="ko-KR" altLang="en-US" sz="1300" i="1" dirty="0"/>
              <a:t>작성 기준 서체</a:t>
            </a:r>
            <a:r>
              <a:rPr lang="en-US" altLang="ko-KR" sz="1300" i="1" dirty="0"/>
              <a:t>(</a:t>
            </a:r>
            <a:r>
              <a:rPr lang="ko-KR" altLang="en-US" sz="1300" i="1" dirty="0" err="1"/>
              <a:t>맑은고딕</a:t>
            </a:r>
            <a:r>
              <a:rPr lang="ko-KR" altLang="en-US" sz="1300" i="1" dirty="0"/>
              <a:t> </a:t>
            </a:r>
            <a:r>
              <a:rPr lang="en-US" altLang="ko-KR" sz="1300" i="1" dirty="0"/>
              <a:t>, 13p </a:t>
            </a:r>
            <a:r>
              <a:rPr lang="ko-KR" altLang="en-US" sz="1300" i="1" dirty="0"/>
              <a:t>작성</a:t>
            </a:r>
            <a:r>
              <a:rPr lang="en-US" altLang="ko-KR" sz="1300" i="1" dirty="0"/>
              <a:t>)</a:t>
            </a:r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ko-KR" altLang="en-US" sz="1300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665E4F-33FE-4805-8738-64998DA09388}"/>
              </a:ext>
            </a:extLst>
          </p:cNvPr>
          <p:cNvSpPr txBox="1"/>
          <p:nvPr/>
        </p:nvSpPr>
        <p:spPr>
          <a:xfrm>
            <a:off x="443705" y="1103070"/>
            <a:ext cx="10882343" cy="8213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본 항목은 교육프로그램 운영 외 사업 관련 기획활동 운영계획이 있는 단체는 작성해 주세요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171450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작성된 기획 운영계획에 따른 세부 프로그램 확정 내용은 선정 후 추가 제출 예정입니다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. </a:t>
            </a:r>
          </a:p>
          <a:p>
            <a:pPr marL="171450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활동계획이 다수일 경우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, ‘</a:t>
            </a: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새 슬라이드 추가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’ </a:t>
            </a: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하시어 작성해 주세요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C19CBB18-0F77-42E0-BAB7-44DFCC27D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B029-3472-4704-9639-349250A3D6CA}" type="slidenum">
              <a:rPr lang="ko-KR" altLang="en-US" smtClean="0"/>
              <a:t>15</a:t>
            </a:fld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F68EB16-3938-4822-8B10-B3B1ECE6DE75}"/>
              </a:ext>
            </a:extLst>
          </p:cNvPr>
          <p:cNvSpPr/>
          <p:nvPr/>
        </p:nvSpPr>
        <p:spPr>
          <a:xfrm>
            <a:off x="0" y="46655"/>
            <a:ext cx="1465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</a:rPr>
              <a:t>3. </a:t>
            </a:r>
            <a:r>
              <a:rPr lang="ko-KR" altLang="en-US" b="1" dirty="0">
                <a:solidFill>
                  <a:schemeClr val="bg1"/>
                </a:solidFill>
              </a:rPr>
              <a:t>세부 계획</a:t>
            </a:r>
          </a:p>
        </p:txBody>
      </p:sp>
    </p:spTree>
    <p:extLst>
      <p:ext uri="{BB962C8B-B14F-4D97-AF65-F5344CB8AC3E}">
        <p14:creationId xmlns:p14="http://schemas.microsoft.com/office/powerpoint/2010/main" val="3773205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5B81720-C8D3-4654-81D5-C5C2203D8212}"/>
              </a:ext>
            </a:extLst>
          </p:cNvPr>
          <p:cNvSpPr txBox="1"/>
          <p:nvPr/>
        </p:nvSpPr>
        <p:spPr>
          <a:xfrm>
            <a:off x="551334" y="657549"/>
            <a:ext cx="3321743" cy="3336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b="1" dirty="0">
                <a:solidFill>
                  <a:srgbClr val="0000FF"/>
                </a:solidFill>
                <a:latin typeface="+mj-lt"/>
              </a:rPr>
              <a:t>다음 페이지 예산 계획 작성 시 참고해주세요</a:t>
            </a:r>
            <a:r>
              <a:rPr lang="en-US" altLang="ko-KR" sz="1200" b="1" dirty="0">
                <a:solidFill>
                  <a:srgbClr val="0000FF"/>
                </a:solidFill>
                <a:latin typeface="+mj-lt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D6BBD0-9BCE-4F30-9B7B-AD2FF52952CB}"/>
              </a:ext>
            </a:extLst>
          </p:cNvPr>
          <p:cNvSpPr txBox="1"/>
          <p:nvPr/>
        </p:nvSpPr>
        <p:spPr>
          <a:xfrm>
            <a:off x="8201636" y="657083"/>
            <a:ext cx="3794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본 페이지는 삭제 후 제출해주세요</a:t>
            </a:r>
            <a:r>
              <a:rPr lang="en-US" altLang="ko-KR" b="1" dirty="0">
                <a:solidFill>
                  <a:srgbClr val="FF0000"/>
                </a:solidFill>
              </a:rPr>
              <a:t>.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BD551CB0-1518-492E-8B88-A3C3FCA38A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414368"/>
              </p:ext>
            </p:extLst>
          </p:nvPr>
        </p:nvGraphicFramePr>
        <p:xfrm>
          <a:off x="551334" y="1138336"/>
          <a:ext cx="11246966" cy="5229379"/>
        </p:xfrm>
        <a:graphic>
          <a:graphicData uri="http://schemas.openxmlformats.org/drawingml/2006/table">
            <a:tbl>
              <a:tblPr/>
              <a:tblGrid>
                <a:gridCol w="2010328">
                  <a:extLst>
                    <a:ext uri="{9D8B030D-6E8A-4147-A177-3AD203B41FA5}">
                      <a16:colId xmlns:a16="http://schemas.microsoft.com/office/drawing/2014/main" val="1273921506"/>
                    </a:ext>
                  </a:extLst>
                </a:gridCol>
                <a:gridCol w="2553658">
                  <a:extLst>
                    <a:ext uri="{9D8B030D-6E8A-4147-A177-3AD203B41FA5}">
                      <a16:colId xmlns:a16="http://schemas.microsoft.com/office/drawing/2014/main" val="3233877398"/>
                    </a:ext>
                  </a:extLst>
                </a:gridCol>
                <a:gridCol w="6682980">
                  <a:extLst>
                    <a:ext uri="{9D8B030D-6E8A-4147-A177-3AD203B41FA5}">
                      <a16:colId xmlns:a16="http://schemas.microsoft.com/office/drawing/2014/main" val="3434554142"/>
                    </a:ext>
                  </a:extLst>
                </a:gridCol>
              </a:tblGrid>
              <a:tr h="242119"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예산 편성 기준 내 집행 불가 사항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8740" marR="48740" marT="13475" marB="134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538700"/>
                  </a:ext>
                </a:extLst>
              </a:tr>
              <a:tr h="23706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2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항목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8740" marR="48740" marT="13475" marB="134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9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세부항목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8740" marR="48740" marT="13475" marB="134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340" marR="0" indent="-18034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11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내 용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48740" marR="48740" marT="13475" marB="134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221047"/>
                  </a:ext>
                </a:extLst>
              </a:tr>
              <a:tr h="1120456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2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인건비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8740" marR="48740" marT="13475" marB="134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9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행정인력</a:t>
                      </a:r>
                      <a:r>
                        <a:rPr lang="en-US" altLang="ko-KR" sz="1100" kern="0" spc="-9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-9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공예가 인건비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8740" marR="48740" marT="13475" marB="134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1" kern="0" spc="-11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지자체 산하기관 및 산학협력단의 경우 인건비 중복 지급 불가</a:t>
                      </a:r>
                      <a:endParaRPr lang="en-US" altLang="ko-KR" sz="1100" b="1" kern="0" spc="-110" dirty="0">
                        <a:solidFill>
                          <a:srgbClr val="000000"/>
                        </a:solidFill>
                        <a:effectLst/>
                        <a:latin typeface="한양중고딕"/>
                        <a:ea typeface="한양중고딕"/>
                      </a:endParaRPr>
                    </a:p>
                    <a:p>
                      <a:pPr marL="171450" marR="0" lvl="0" indent="-17145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1" kern="0" spc="-110" dirty="0">
                          <a:solidFill>
                            <a:srgbClr val="FF0000"/>
                          </a:solidFill>
                          <a:effectLst/>
                          <a:latin typeface="한양중고딕"/>
                        </a:rPr>
                        <a:t>수업준비활동</a:t>
                      </a:r>
                      <a:r>
                        <a:rPr lang="en-US" altLang="ko-KR" sz="1100" b="1" kern="0" spc="-110" dirty="0">
                          <a:solidFill>
                            <a:srgbClr val="FF0000"/>
                          </a:solidFill>
                          <a:effectLst/>
                          <a:latin typeface="한양중고딕"/>
                        </a:rPr>
                        <a:t>, </a:t>
                      </a:r>
                      <a:r>
                        <a:rPr lang="ko-KR" altLang="en-US" sz="1100" b="1" kern="0" spc="-110" dirty="0">
                          <a:solidFill>
                            <a:srgbClr val="FF0000"/>
                          </a:solidFill>
                          <a:effectLst/>
                          <a:latin typeface="한양중고딕"/>
                        </a:rPr>
                        <a:t>회의</a:t>
                      </a:r>
                      <a:r>
                        <a:rPr lang="en-US" altLang="ko-KR" sz="1100" b="1" kern="0" spc="-110" dirty="0">
                          <a:solidFill>
                            <a:srgbClr val="FF0000"/>
                          </a:solidFill>
                          <a:effectLst/>
                          <a:latin typeface="한양중고딕"/>
                        </a:rPr>
                        <a:t>, </a:t>
                      </a:r>
                      <a:r>
                        <a:rPr lang="ko-KR" altLang="en-US" sz="1100" b="1" kern="0" spc="-110" dirty="0">
                          <a:solidFill>
                            <a:srgbClr val="FF0000"/>
                          </a:solidFill>
                          <a:effectLst/>
                          <a:latin typeface="한양중고딕"/>
                        </a:rPr>
                        <a:t>내부인력간 네트워킹 등 사업내 활동에 따라 발생하는 인건비 중복 지급 불가</a:t>
                      </a:r>
                      <a:endParaRPr lang="en-US" altLang="ko-KR" sz="1100" b="1" kern="0" spc="-110" dirty="0">
                        <a:solidFill>
                          <a:srgbClr val="FF0000"/>
                        </a:solidFill>
                        <a:effectLst/>
                        <a:latin typeface="한양중고딕"/>
                      </a:endParaRPr>
                    </a:p>
                    <a:p>
                      <a:pPr marL="171450" marR="0" lvl="0" indent="-17145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1" kern="0" spc="-110" dirty="0">
                          <a:solidFill>
                            <a:schemeClr val="tx1"/>
                          </a:solidFill>
                          <a:effectLst/>
                          <a:latin typeface="한양중고딕"/>
                        </a:rPr>
                        <a:t>모의수업과 같은 교육 준비에 포함하는 활동은 인건비 책정 불가</a:t>
                      </a:r>
                      <a:endParaRPr lang="en-US" altLang="ko-KR" sz="1100" b="1" kern="0" spc="-110" dirty="0">
                        <a:solidFill>
                          <a:schemeClr val="tx1"/>
                        </a:solidFill>
                        <a:effectLst/>
                        <a:latin typeface="한양중고딕"/>
                      </a:endParaRPr>
                    </a:p>
                    <a:p>
                      <a:pPr marL="246380" marR="0" indent="-24638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FF0000"/>
                          </a:solidFill>
                          <a:effectLst/>
                          <a:latin typeface="한양신명조"/>
                          <a:ea typeface="+mn-ea"/>
                        </a:rPr>
                        <a:t> 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※ 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지급내역서 작성 및 원천징수 후 당사자 계좌로 계좌 입금 원칙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180340" marR="0" indent="-18034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0" dirty="0">
                          <a:solidFill>
                            <a:srgbClr val="FF0000"/>
                          </a:solidFill>
                          <a:effectLst/>
                          <a:latin typeface="한양중고딕"/>
                          <a:ea typeface="한양중고딕"/>
                        </a:rPr>
                        <a:t> ※ </a:t>
                      </a:r>
                      <a:r>
                        <a:rPr lang="ko-KR" altLang="en-US" sz="1100" b="1" kern="0" spc="0" dirty="0" err="1">
                          <a:solidFill>
                            <a:srgbClr val="FF0000"/>
                          </a:solidFill>
                          <a:effectLst/>
                          <a:latin typeface="한양중고딕"/>
                          <a:ea typeface="한양중고딕"/>
                        </a:rPr>
                        <a:t>원천세</a:t>
                      </a:r>
                      <a:r>
                        <a:rPr lang="ko-KR" altLang="en-US" sz="1100" b="1" kern="0" spc="0" dirty="0">
                          <a:solidFill>
                            <a:srgbClr val="FF0000"/>
                          </a:solidFill>
                          <a:effectLst/>
                          <a:latin typeface="한양중고딕"/>
                          <a:ea typeface="한양중고딕"/>
                        </a:rPr>
                        <a:t> 납부 및 납부영수증 증빙 필수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중고딕"/>
                        </a:rPr>
                        <a:t> 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48740" marR="48740" marT="13475" marB="134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767281"/>
                  </a:ext>
                </a:extLst>
              </a:tr>
              <a:tr h="45309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9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일용임금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8740" marR="48740" marT="13475" marB="134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340" marR="0" indent="-18034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동일인에 행정인력 인건비 및 전문가활용비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중고딕"/>
                        </a:rPr>
                        <a:t>, </a:t>
                      </a:r>
                      <a:r>
                        <a:rPr lang="ko-KR" altLang="en-US" sz="1100" b="1" kern="0" spc="0" dirty="0" err="1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강사비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 등 사례비와 중복지급 불가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180340" marR="0" indent="-18034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0" dirty="0">
                          <a:solidFill>
                            <a:srgbClr val="FF0000"/>
                          </a:solidFill>
                          <a:effectLst/>
                          <a:latin typeface="한양중고딕"/>
                          <a:ea typeface="한양중고딕"/>
                        </a:rPr>
                        <a:t> ※ </a:t>
                      </a:r>
                      <a:r>
                        <a:rPr lang="ko-KR" altLang="en-US" sz="1100" b="1" kern="0" spc="0" dirty="0" err="1">
                          <a:solidFill>
                            <a:srgbClr val="FF0000"/>
                          </a:solidFill>
                          <a:effectLst/>
                          <a:latin typeface="한양중고딕"/>
                          <a:ea typeface="한양중고딕"/>
                        </a:rPr>
                        <a:t>원천세</a:t>
                      </a:r>
                      <a:r>
                        <a:rPr lang="ko-KR" altLang="en-US" sz="1100" b="1" kern="0" spc="0" dirty="0">
                          <a:solidFill>
                            <a:srgbClr val="FF0000"/>
                          </a:solidFill>
                          <a:effectLst/>
                          <a:latin typeface="한양중고딕"/>
                          <a:ea typeface="한양중고딕"/>
                        </a:rPr>
                        <a:t> 납부 및 납부영수증 증빙 필수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48740" marR="48740" marT="13475" marB="134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103763"/>
                  </a:ext>
                </a:extLst>
              </a:tr>
              <a:tr h="451738"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2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운영비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8740" marR="48740" marT="13475" marB="134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1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프로그램 재료비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8740" marR="48740" marT="13475" marB="134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kern="0" spc="-100" dirty="0">
                          <a:solidFill>
                            <a:srgbClr val="FF0000"/>
                          </a:solidFill>
                          <a:effectLst/>
                          <a:latin typeface="한양중고딕"/>
                          <a:ea typeface="한양중고딕"/>
                        </a:rPr>
                        <a:t>교육 참여 공예 예술가의 작품 구입 불가</a:t>
                      </a:r>
                      <a:endParaRPr lang="en-US" altLang="ko-KR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  <a:ea typeface="+mn-ea"/>
                      </a:endParaRPr>
                    </a:p>
                    <a:p>
                      <a:pPr marL="171450" marR="0" indent="-17145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kern="0" spc="-100" dirty="0">
                          <a:solidFill>
                            <a:srgbClr val="FF0000"/>
                          </a:solidFill>
                          <a:effectLst/>
                          <a:latin typeface="한양중고딕"/>
                          <a:ea typeface="한양중고딕"/>
                        </a:rPr>
                        <a:t>자산 취득으로 간주될 수 있는 품목</a:t>
                      </a:r>
                      <a:r>
                        <a:rPr lang="en-US" altLang="ko-KR" sz="1100" kern="0" spc="-100" dirty="0">
                          <a:solidFill>
                            <a:srgbClr val="FF0000"/>
                          </a:solidFill>
                          <a:effectLst/>
                          <a:latin typeface="한양중고딕"/>
                          <a:ea typeface="한양중고딕"/>
                        </a:rPr>
                        <a:t>(</a:t>
                      </a:r>
                      <a:r>
                        <a:rPr lang="ko-KR" altLang="en-US" sz="1100" kern="0" spc="-100" dirty="0" err="1">
                          <a:solidFill>
                            <a:srgbClr val="FF0000"/>
                          </a:solidFill>
                          <a:effectLst/>
                          <a:latin typeface="한양중고딕"/>
                          <a:ea typeface="한양중고딕"/>
                        </a:rPr>
                        <a:t>비소모성</a:t>
                      </a:r>
                      <a:r>
                        <a:rPr lang="ko-KR" altLang="en-US" sz="1100" kern="0" spc="-100" dirty="0">
                          <a:solidFill>
                            <a:srgbClr val="FF0000"/>
                          </a:solidFill>
                          <a:effectLst/>
                          <a:latin typeface="한양중고딕"/>
                          <a:ea typeface="한양중고딕"/>
                        </a:rPr>
                        <a:t> 물품</a:t>
                      </a:r>
                      <a:r>
                        <a:rPr lang="en-US" altLang="ko-KR" sz="1100" kern="0" spc="-100" dirty="0">
                          <a:solidFill>
                            <a:srgbClr val="FF0000"/>
                          </a:solidFill>
                          <a:effectLst/>
                          <a:latin typeface="한양중고딕"/>
                          <a:ea typeface="한양중고딕"/>
                        </a:rPr>
                        <a:t>)</a:t>
                      </a:r>
                      <a:r>
                        <a:rPr lang="ko-KR" altLang="en-US" sz="1100" kern="0" spc="-100" dirty="0">
                          <a:solidFill>
                            <a:srgbClr val="FF0000"/>
                          </a:solidFill>
                          <a:effectLst/>
                          <a:latin typeface="한양중고딕"/>
                          <a:ea typeface="한양중고딕"/>
                        </a:rPr>
                        <a:t>은 대여 권장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8740" marR="48740" marT="13475" marB="134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768743"/>
                  </a:ext>
                </a:extLst>
              </a:tr>
              <a:tr h="67555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1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전문가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100" dirty="0" err="1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활용비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8740" marR="48740" marT="13475" marB="134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340" marR="0" indent="-18034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행정인력 인건비와 중복 지급 불가</a:t>
                      </a:r>
                      <a:endParaRPr lang="en-US" altLang="ko-KR" sz="1100" b="1" kern="0" spc="0" dirty="0">
                        <a:solidFill>
                          <a:srgbClr val="000000"/>
                        </a:solidFill>
                        <a:effectLst/>
                        <a:latin typeface="한양중고딕"/>
                        <a:ea typeface="한양중고딕"/>
                      </a:endParaRPr>
                    </a:p>
                    <a:p>
                      <a:pPr marL="180340" marR="0" indent="-18034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1" kern="0" spc="-1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지자체 산하 기관 및 산학협력단의 경우 동일 단체</a:t>
                      </a:r>
                      <a:r>
                        <a:rPr lang="en-US" altLang="ko-KR" sz="1100" b="1" kern="0" spc="-10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중고딕"/>
                        </a:rPr>
                        <a:t>, </a:t>
                      </a:r>
                      <a:r>
                        <a:rPr lang="ko-KR" altLang="en-US" sz="1100" b="1" kern="0" spc="-1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기관의 내부인력에 대해 지급 불가</a:t>
                      </a:r>
                      <a:endParaRPr lang="en-US" altLang="ko-KR" sz="1100" b="1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  <a:ea typeface="+mn-ea"/>
                      </a:endParaRPr>
                    </a:p>
                    <a:p>
                      <a:pPr marL="180340" marR="0" indent="-18034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교육프로그램 </a:t>
                      </a:r>
                      <a:r>
                        <a:rPr lang="ko-KR" altLang="en-US" sz="1100" b="1" kern="0" spc="0" dirty="0" err="1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회차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 내 전문가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중고딕"/>
                        </a:rPr>
                        <a:t>(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특강강사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중고딕"/>
                        </a:rPr>
                        <a:t>) </a:t>
                      </a:r>
                      <a:r>
                        <a:rPr lang="ko-KR" altLang="en-US" sz="1100" b="1" kern="0" spc="0" dirty="0" err="1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활용비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 지급 불가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중고딕"/>
                        </a:rPr>
                        <a:t>(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참여인력 인건비 적용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중고딕"/>
                        </a:rPr>
                        <a:t>)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48740" marR="48740" marT="13475" marB="134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771398"/>
                  </a:ext>
                </a:extLst>
              </a:tr>
              <a:tr h="45173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1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기타 </a:t>
                      </a:r>
                      <a:r>
                        <a:rPr lang="ko-KR" altLang="en-US" sz="1100" kern="0" spc="-100" dirty="0" err="1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진행비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8740" marR="48740" marT="13475" marB="134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kern="0" spc="-100" dirty="0" err="1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비소모성</a:t>
                      </a:r>
                      <a:r>
                        <a:rPr lang="ko-KR" altLang="en-US" sz="1100" kern="0" spc="-1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 물품 구입 불가</a:t>
                      </a:r>
                      <a:endParaRPr lang="en-US" altLang="ko-KR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  <a:ea typeface="+mn-ea"/>
                      </a:endParaRPr>
                    </a:p>
                    <a:p>
                      <a:pPr marL="171450" marR="0" lvl="0" indent="-17145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(</a:t>
                      </a:r>
                      <a:r>
                        <a:rPr lang="ko-KR" altLang="en-US" sz="1100" kern="0" spc="-1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홍보물제작비</a:t>
                      </a:r>
                      <a:r>
                        <a:rPr lang="en-US" altLang="ko-KR" sz="1100" kern="0" spc="-1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)</a:t>
                      </a:r>
                      <a:r>
                        <a:rPr lang="ko-KR" altLang="en-US" sz="1100" kern="0" spc="-1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교육진행과 무관한 시혜성 홍보용품 또는 기념품 제작 불가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8740" marR="48740" marT="13475" marB="134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433347"/>
                  </a:ext>
                </a:extLst>
              </a:tr>
              <a:tr h="2348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1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공공요금 및 제세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8740" marR="48740" marT="13475" marB="134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kern="0" spc="-1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산출 내역 증빙 불가 시 집행 불가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8740" marR="48740" marT="13475" marB="134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908824"/>
                  </a:ext>
                </a:extLst>
              </a:tr>
              <a:tr h="45173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1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임차료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8740" marR="48740" marT="13475" marB="134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base" latinLnBrk="1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100" kern="0" spc="-1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(</a:t>
                      </a:r>
                      <a:r>
                        <a:rPr lang="ko-KR" altLang="en-US" sz="1100" kern="0" spc="-1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재료 </a:t>
                      </a:r>
                      <a:r>
                        <a:rPr lang="ko-KR" altLang="en-US" sz="1100" kern="0" spc="-100" dirty="0" err="1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임차비</a:t>
                      </a:r>
                      <a:r>
                        <a:rPr lang="en-US" altLang="ko-KR" sz="1100" kern="0" spc="-1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) </a:t>
                      </a:r>
                      <a:r>
                        <a:rPr lang="ko-KR" altLang="en-US" sz="1100" kern="0" spc="-1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소모성 물품에 대한 임차료 지급 불가</a:t>
                      </a:r>
                      <a:endParaRPr lang="en-US" altLang="ko-KR" sz="1100" kern="0" spc="-100" dirty="0">
                        <a:solidFill>
                          <a:srgbClr val="000000"/>
                        </a:solidFill>
                        <a:effectLst/>
                        <a:latin typeface="한양중고딕"/>
                        <a:ea typeface="한양중고딕"/>
                      </a:endParaRPr>
                    </a:p>
                    <a:p>
                      <a:pPr marL="171450" marR="0" lvl="0" indent="-171450" algn="just" defTabSz="914400" rtl="0" eaLnBrk="1" fontAlgn="base" latinLnBrk="1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100" kern="0" spc="-1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 (</a:t>
                      </a:r>
                      <a:r>
                        <a:rPr lang="ko-KR" altLang="en-US" sz="1100" kern="0" spc="-1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대관료</a:t>
                      </a:r>
                      <a:r>
                        <a:rPr lang="en-US" altLang="ko-KR" sz="1100" kern="0" spc="-1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) </a:t>
                      </a:r>
                      <a:r>
                        <a:rPr lang="ko-KR" altLang="en-US" sz="1100" kern="0" spc="-1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학교시설</a:t>
                      </a:r>
                      <a:r>
                        <a:rPr lang="en-US" altLang="ko-KR" sz="1100" kern="0" spc="-1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-1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정치 및 종교시설</a:t>
                      </a:r>
                      <a:r>
                        <a:rPr lang="en-US" altLang="ko-KR" sz="1100" kern="0" spc="-1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-1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사설학원 및 가정집 불가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8740" marR="48740" marT="13475" marB="134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281503"/>
                  </a:ext>
                </a:extLst>
              </a:tr>
              <a:tr h="45173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여비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8740" marR="48740" marT="13475" marB="134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대관료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8740" marR="48740" marT="13475" marB="134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kern="0" spc="-1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대관료 산출내역 증빙 불가 시 사용 불가</a:t>
                      </a:r>
                      <a:endParaRPr lang="en-US" altLang="ko-KR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  <a:ea typeface="+mn-ea"/>
                      </a:endParaRPr>
                    </a:p>
                    <a:p>
                      <a:pPr marL="171450" marR="0" lvl="0" indent="-17145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kern="0" spc="-11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교육프로그램 진행 장소로 볼 수 없는 공간에 대한 대관료 집행 불가</a:t>
                      </a:r>
                      <a:r>
                        <a:rPr lang="en-US" altLang="ko-KR" sz="1100" kern="0" spc="-11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(</a:t>
                      </a:r>
                      <a:r>
                        <a:rPr lang="ko-KR" altLang="en-US" sz="1100" kern="0" spc="-11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예</a:t>
                      </a:r>
                      <a:r>
                        <a:rPr lang="en-US" altLang="ko-KR" sz="1100" kern="0" spc="-11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: </a:t>
                      </a:r>
                      <a:r>
                        <a:rPr lang="ko-KR" altLang="en-US" sz="1100" kern="0" spc="-11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유흥</a:t>
                      </a:r>
                      <a:r>
                        <a:rPr lang="en-US" altLang="ko-KR" sz="1100" kern="0" spc="-11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-11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레저 시설 등</a:t>
                      </a:r>
                      <a:r>
                        <a:rPr lang="en-US" altLang="ko-KR" sz="1100" kern="0" spc="-11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8740" marR="48740" marT="13475" marB="134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204974"/>
                  </a:ext>
                </a:extLst>
              </a:tr>
              <a:tr h="229285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업무추진비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8740" marR="48740" marT="13475" marB="134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사업 추진비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8740" marR="48740" marT="13475" marB="134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kern="0" spc="-1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(</a:t>
                      </a:r>
                      <a:r>
                        <a:rPr lang="ko-KR" altLang="en-US" sz="1100" kern="0" spc="-1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프로그램 간식비</a:t>
                      </a:r>
                      <a:r>
                        <a:rPr lang="en-US" altLang="ko-KR" sz="1100" kern="0" spc="-1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) </a:t>
                      </a:r>
                      <a:r>
                        <a:rPr lang="ko-KR" altLang="en-US" sz="1100" kern="0" spc="-1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프로그램 내부인력만이 참여하는 교육 운영 일자 사용 불가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8740" marR="48740" marT="13475" marB="134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453568"/>
                  </a:ext>
                </a:extLst>
              </a:tr>
              <a:tr h="2299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kern="0" spc="-1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(</a:t>
                      </a:r>
                      <a:r>
                        <a:rPr lang="ko-KR" altLang="en-US" sz="1100" kern="0" spc="-1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참여인력 회의식비</a:t>
                      </a:r>
                      <a:r>
                        <a:rPr lang="en-US" altLang="ko-KR" sz="1100" kern="0" spc="-1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) </a:t>
                      </a:r>
                      <a:r>
                        <a:rPr lang="ko-KR" altLang="en-US" sz="1100" kern="0" spc="-10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회의 참여 인원 및 상세 내역 증빙 불가 시 집행 불가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8740" marR="48740" marT="13475" marB="134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634720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C2D598C6-D1F3-477E-BE51-16440FD04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B029-3472-4704-9639-349250A3D6CA}" type="slidenum">
              <a:rPr lang="ko-KR" altLang="en-US" smtClean="0"/>
              <a:t>16</a:t>
            </a:fld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B823CF2C-A756-4877-BCC9-98D3A17EDF02}"/>
              </a:ext>
            </a:extLst>
          </p:cNvPr>
          <p:cNvSpPr/>
          <p:nvPr/>
        </p:nvSpPr>
        <p:spPr>
          <a:xfrm>
            <a:off x="0" y="46655"/>
            <a:ext cx="1465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</a:rPr>
              <a:t>3. </a:t>
            </a:r>
            <a:r>
              <a:rPr lang="ko-KR" altLang="en-US" b="1" dirty="0">
                <a:solidFill>
                  <a:schemeClr val="bg1"/>
                </a:solidFill>
              </a:rPr>
              <a:t>세부 계획</a:t>
            </a:r>
          </a:p>
        </p:txBody>
      </p:sp>
    </p:spTree>
    <p:extLst>
      <p:ext uri="{BB962C8B-B14F-4D97-AF65-F5344CB8AC3E}">
        <p14:creationId xmlns:p14="http://schemas.microsoft.com/office/powerpoint/2010/main" val="3559196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5B81720-C8D3-4654-81D5-C5C2203D8212}"/>
              </a:ext>
            </a:extLst>
          </p:cNvPr>
          <p:cNvSpPr txBox="1"/>
          <p:nvPr/>
        </p:nvSpPr>
        <p:spPr>
          <a:xfrm>
            <a:off x="551334" y="657549"/>
            <a:ext cx="3321743" cy="3336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b="1" dirty="0">
                <a:solidFill>
                  <a:srgbClr val="0000FF"/>
                </a:solidFill>
                <a:latin typeface="+mj-lt"/>
              </a:rPr>
              <a:t>다음 페이지 예산 계획 작성 시 참고해주세요</a:t>
            </a:r>
            <a:r>
              <a:rPr lang="en-US" altLang="ko-KR" sz="1200" b="1" dirty="0">
                <a:solidFill>
                  <a:srgbClr val="0000FF"/>
                </a:solidFill>
                <a:latin typeface="+mj-lt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D6BBD0-9BCE-4F30-9B7B-AD2FF52952CB}"/>
              </a:ext>
            </a:extLst>
          </p:cNvPr>
          <p:cNvSpPr txBox="1"/>
          <p:nvPr/>
        </p:nvSpPr>
        <p:spPr>
          <a:xfrm>
            <a:off x="8201636" y="657083"/>
            <a:ext cx="3794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본 페이지는 삭제 후 제출해주세요</a:t>
            </a:r>
            <a:r>
              <a:rPr lang="en-US" altLang="ko-KR" b="1" dirty="0">
                <a:solidFill>
                  <a:srgbClr val="FF0000"/>
                </a:solidFill>
              </a:rPr>
              <a:t>.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B185E40-E0BF-4ABD-8986-BA6176D1A1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501127"/>
              </p:ext>
            </p:extLst>
          </p:nvPr>
        </p:nvGraphicFramePr>
        <p:xfrm>
          <a:off x="676358" y="1378934"/>
          <a:ext cx="11074400" cy="4577664"/>
        </p:xfrm>
        <a:graphic>
          <a:graphicData uri="http://schemas.openxmlformats.org/drawingml/2006/table">
            <a:tbl>
              <a:tblPr/>
              <a:tblGrid>
                <a:gridCol w="2479907">
                  <a:extLst>
                    <a:ext uri="{9D8B030D-6E8A-4147-A177-3AD203B41FA5}">
                      <a16:colId xmlns:a16="http://schemas.microsoft.com/office/drawing/2014/main" val="3146169034"/>
                    </a:ext>
                  </a:extLst>
                </a:gridCol>
                <a:gridCol w="8594493">
                  <a:extLst>
                    <a:ext uri="{9D8B030D-6E8A-4147-A177-3AD203B41FA5}">
                      <a16:colId xmlns:a16="http://schemas.microsoft.com/office/drawing/2014/main" val="404553893"/>
                    </a:ext>
                  </a:extLst>
                </a:gridCol>
              </a:tblGrid>
              <a:tr h="221537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보조금 사용 인정되지 않는 경비 </a:t>
                      </a:r>
                      <a:endParaRPr lang="ko-KR" altLang="en-US" sz="1100" kern="0" spc="-100" dirty="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636" marR="64636" marT="17870" marB="178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902255"/>
                  </a:ext>
                </a:extLst>
              </a:tr>
              <a:tr h="25740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사용불가 항목</a:t>
                      </a:r>
                      <a:endParaRPr lang="ko-KR" altLang="en-US" sz="1100" kern="0" spc="-100" dirty="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636" marR="64636" marT="17870" marB="178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세부내역 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636" marR="64636" marT="17870" marB="178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106268"/>
                  </a:ext>
                </a:extLst>
              </a:tr>
              <a:tr h="61264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선정단체 대표자와 가족 간 거래 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636" marR="64636" marT="17870" marB="178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210" marR="0" indent="-2921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 교육운영 단체</a:t>
                      </a: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․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기관 임직원 및 강사진</a:t>
                      </a: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기획자</a:t>
                      </a: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전문인력 등이 운영하는 업체 또는 단체</a:t>
                      </a: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계열관계에 </a:t>
                      </a:r>
                      <a:r>
                        <a:rPr lang="ko-KR" altLang="en-US" sz="1100" kern="0" spc="-8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있는 단체와는 물품 제작 및 구입</a:t>
                      </a:r>
                      <a:r>
                        <a:rPr lang="en-US" altLang="ko-KR" sz="1100" kern="0" spc="-8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-8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각종 홍보물 제작 및 인쇄</a:t>
                      </a:r>
                      <a:r>
                        <a:rPr lang="en-US" altLang="ko-KR" sz="1100" kern="0" spc="-8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-8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공간 유료 대관 등 일체 거래할 수 없음</a:t>
                      </a:r>
                      <a:r>
                        <a:rPr lang="en-US" altLang="ko-KR" sz="1100" kern="0" spc="-8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(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회계검사 시 환수 조치</a:t>
                      </a: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636" marR="64636" marT="17870" marB="178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185857"/>
                  </a:ext>
                </a:extLst>
              </a:tr>
              <a:tr h="22153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일상적인 운영경비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636" marR="64636" marT="17870" marB="178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-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상근직원 인건비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사무실 임대료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사무용품 구입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공과금 등 단체운영경비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636" marR="64636" marT="17870" marB="178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687504"/>
                  </a:ext>
                </a:extLst>
              </a:tr>
              <a:tr h="22153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자본적 경비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636" marR="64636" marT="17870" marB="178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-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자산취득비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시설비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수선비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시설부대비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전화설비 등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636" marR="64636" marT="17870" marB="178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267843"/>
                  </a:ext>
                </a:extLst>
              </a:tr>
              <a:tr h="22153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행사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답사비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 등 비용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636" marR="64636" marT="17870" marB="178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-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교통비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숙박비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유류대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 등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636" marR="64636" marT="17870" marB="178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774859"/>
                  </a:ext>
                </a:extLst>
              </a:tr>
              <a:tr h="22153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재교부 사업 관련 경비 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636" marR="64636" marT="17870" marB="178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-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상금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상금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심사비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 등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636" marR="64636" marT="17870" marB="178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996239"/>
                  </a:ext>
                </a:extLst>
              </a:tr>
              <a:tr h="61264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기타 사항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636" marR="64636" marT="17870" marB="178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-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해당사업과 직접적인 연관이 없는 간접경비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-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과세사업자에 한하여 지원금으로 부가가치세 사용 불가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-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보조금 전용카드 사용제한 업종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636" marR="64636" marT="17870" marB="178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194361"/>
                  </a:ext>
                </a:extLst>
              </a:tr>
              <a:tr h="176095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보조금 사용 제한 업종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636" marR="64636" marT="17870" marB="178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0" indent="-9271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-  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유흥업종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: </a:t>
                      </a:r>
                      <a:r>
                        <a:rPr lang="ko-KR" altLang="en-US" sz="1100" kern="0" spc="-50" dirty="0" err="1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한국표준산업분류’에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 따라 접객 요원을 두고 술을 판매하는 </a:t>
                      </a:r>
                      <a:r>
                        <a:rPr lang="ko-KR" altLang="en-US" sz="1100" kern="0" spc="-50" dirty="0" err="1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일반유흥주점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무도시설을 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갖추고 술을 판매하는 </a:t>
                      </a:r>
                      <a:r>
                        <a:rPr lang="ko-KR" altLang="en-US" sz="1100" kern="0" spc="-70" dirty="0" err="1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무도유흥주점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92710" marR="0" indent="-9271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-  </a:t>
                      </a:r>
                      <a:r>
                        <a:rPr lang="ko-KR" altLang="en-US" sz="1100" kern="0" spc="-8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위생업종</a:t>
                      </a:r>
                      <a:r>
                        <a:rPr lang="en-US" altLang="ko-KR" sz="1100" kern="0" spc="-8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: </a:t>
                      </a:r>
                      <a:r>
                        <a:rPr lang="ko-KR" altLang="en-US" sz="1100" kern="0" spc="-8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이 </a:t>
                      </a:r>
                      <a:r>
                        <a:rPr lang="en-US" altLang="ko-KR" sz="1100" kern="0" spc="-8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·</a:t>
                      </a:r>
                      <a:r>
                        <a:rPr lang="ko-KR" altLang="en-US" sz="1100" kern="0" spc="-8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미용실</a:t>
                      </a:r>
                      <a:r>
                        <a:rPr lang="en-US" altLang="ko-KR" sz="1100" kern="0" spc="-8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-8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피부미용실</a:t>
                      </a:r>
                      <a:r>
                        <a:rPr lang="en-US" altLang="ko-KR" sz="1100" kern="0" spc="-8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-8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사우나</a:t>
                      </a:r>
                      <a:r>
                        <a:rPr lang="en-US" altLang="ko-KR" sz="1100" kern="0" spc="-8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-8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안마시술소</a:t>
                      </a:r>
                      <a:r>
                        <a:rPr lang="en-US" altLang="ko-KR" sz="1100" kern="0" spc="-8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-8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발마사지</a:t>
                      </a:r>
                      <a:r>
                        <a:rPr lang="en-US" altLang="ko-KR" sz="1100" kern="0" spc="-8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-8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스포츠 마사지</a:t>
                      </a:r>
                      <a:r>
                        <a:rPr lang="en-US" altLang="ko-KR" sz="1100" kern="0" spc="-8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-80" dirty="0" err="1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네일아트</a:t>
                      </a:r>
                      <a:r>
                        <a:rPr lang="en-US" altLang="ko-KR" sz="1100" kern="0" spc="-8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-80" dirty="0" err="1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지압원</a:t>
                      </a:r>
                      <a:r>
                        <a:rPr lang="ko-KR" altLang="en-US" sz="1100" kern="0" spc="-8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 등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한양중고딕"/>
                        </a:rPr>
                        <a:t> 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대인 서비스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92710" marR="0" indent="-9271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-  </a:t>
                      </a:r>
                      <a:r>
                        <a:rPr lang="ko-KR" altLang="en-US" sz="1100" kern="0" spc="-9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레저업종</a:t>
                      </a:r>
                      <a:r>
                        <a:rPr lang="en-US" altLang="ko-KR" sz="1100" kern="0" spc="-9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: </a:t>
                      </a:r>
                      <a:r>
                        <a:rPr lang="ko-KR" altLang="en-US" sz="1100" kern="0" spc="-9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골프장</a:t>
                      </a:r>
                      <a:r>
                        <a:rPr lang="en-US" altLang="ko-KR" sz="1100" kern="0" spc="-9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-9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골프연습장</a:t>
                      </a:r>
                      <a:r>
                        <a:rPr lang="en-US" altLang="ko-KR" sz="1100" kern="0" spc="-9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-9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스크린골프장</a:t>
                      </a:r>
                      <a:r>
                        <a:rPr lang="en-US" altLang="ko-KR" sz="1100" kern="0" spc="-9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-9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노래방</a:t>
                      </a:r>
                      <a:r>
                        <a:rPr lang="en-US" altLang="ko-KR" sz="1100" kern="0" spc="-9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-9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사교춤</a:t>
                      </a:r>
                      <a:r>
                        <a:rPr lang="en-US" altLang="ko-KR" sz="1100" kern="0" spc="-9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-90" dirty="0" err="1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전화방</a:t>
                      </a:r>
                      <a:r>
                        <a:rPr lang="en-US" altLang="ko-KR" sz="1100" kern="0" spc="-9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-9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비디오방</a:t>
                      </a:r>
                      <a:r>
                        <a:rPr lang="en-US" altLang="ko-KR" sz="1100" kern="0" spc="-9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-9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당구장</a:t>
                      </a:r>
                      <a:r>
                        <a:rPr lang="en-US" altLang="ko-KR" sz="1100" kern="0" spc="-9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-9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헬스클럽</a:t>
                      </a:r>
                      <a:r>
                        <a:rPr lang="en-US" altLang="ko-KR" sz="1100" kern="0" spc="-9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pc</a:t>
                      </a:r>
                      <a:r>
                        <a:rPr lang="ko-KR" altLang="en-US" sz="1100" kern="0" spc="-9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방</a:t>
                      </a:r>
                      <a:r>
                        <a:rPr lang="en-US" altLang="ko-KR" sz="1100" kern="0" spc="-9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-9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스키장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176530" marR="0" indent="-17653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-  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사행업종</a:t>
                      </a: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: 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카지노</a:t>
                      </a: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-70" dirty="0" err="1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복권방</a:t>
                      </a: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오락실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176530" marR="0" indent="-17653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-  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기타업종</a:t>
                      </a: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: 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성인용품점</a:t>
                      </a: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총포류 판매점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636" marR="64636" marT="17870" marB="178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127120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4B69C15B-AA71-4D73-9267-9480D1D54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B029-3472-4704-9639-349250A3D6CA}" type="slidenum">
              <a:rPr lang="ko-KR" altLang="en-US" smtClean="0"/>
              <a:t>17</a:t>
            </a:fld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228F10ED-8F65-4706-A966-6B4972EAE6D9}"/>
              </a:ext>
            </a:extLst>
          </p:cNvPr>
          <p:cNvSpPr/>
          <p:nvPr/>
        </p:nvSpPr>
        <p:spPr>
          <a:xfrm>
            <a:off x="0" y="46655"/>
            <a:ext cx="1465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</a:rPr>
              <a:t>3. </a:t>
            </a:r>
            <a:r>
              <a:rPr lang="ko-KR" altLang="en-US" b="1" dirty="0">
                <a:solidFill>
                  <a:schemeClr val="bg1"/>
                </a:solidFill>
              </a:rPr>
              <a:t>세부 계획</a:t>
            </a:r>
          </a:p>
        </p:txBody>
      </p:sp>
    </p:spTree>
    <p:extLst>
      <p:ext uri="{BB962C8B-B14F-4D97-AF65-F5344CB8AC3E}">
        <p14:creationId xmlns:p14="http://schemas.microsoft.com/office/powerpoint/2010/main" val="3312820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9BB2CC9-1E66-4D1F-9316-19A8214AA33E}"/>
              </a:ext>
            </a:extLst>
          </p:cNvPr>
          <p:cNvSpPr txBox="1"/>
          <p:nvPr/>
        </p:nvSpPr>
        <p:spPr>
          <a:xfrm>
            <a:off x="438294" y="677121"/>
            <a:ext cx="108823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/>
              <a:t>□ 예산집행 계획</a:t>
            </a:r>
            <a:endParaRPr lang="en-US" altLang="ko-KR" sz="1400" b="1" dirty="0"/>
          </a:p>
        </p:txBody>
      </p:sp>
      <p:graphicFrame>
        <p:nvGraphicFramePr>
          <p:cNvPr id="5" name="Google Shape;349;p22">
            <a:extLst>
              <a:ext uri="{FF2B5EF4-FFF2-40B4-BE49-F238E27FC236}">
                <a16:creationId xmlns:a16="http://schemas.microsoft.com/office/drawing/2014/main" id="{4D7C7F7A-34B5-4CAC-8888-AC0B8882DA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9166064"/>
              </p:ext>
            </p:extLst>
          </p:nvPr>
        </p:nvGraphicFramePr>
        <p:xfrm>
          <a:off x="438294" y="1083462"/>
          <a:ext cx="11410383" cy="509742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12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4490">
                  <a:extLst>
                    <a:ext uri="{9D8B030D-6E8A-4147-A177-3AD203B41FA5}">
                      <a16:colId xmlns:a16="http://schemas.microsoft.com/office/drawing/2014/main" val="2313943890"/>
                    </a:ext>
                  </a:extLst>
                </a:gridCol>
                <a:gridCol w="5808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3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7201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none" strike="noStrike" cap="none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항목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세목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none" strike="noStrike" cap="none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산출내역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1" i="0" u="none" strike="noStrike" cap="none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금액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805">
                <a:tc rowSpan="3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none" strike="noStrike" cap="none" dirty="0" err="1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인건비</a:t>
                      </a:r>
                      <a:endParaRPr lang="en-US" sz="1000" b="1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000" b="0" i="0" u="none" strike="noStrike" cap="none" dirty="0">
                          <a:solidFill>
                            <a:srgbClr val="3A3AB9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※ </a:t>
                      </a:r>
                      <a:r>
                        <a:rPr lang="ko-KR" altLang="en-US" sz="1000" b="0" i="0" u="none" strike="noStrike" cap="none" dirty="0">
                          <a:solidFill>
                            <a:srgbClr val="3A3AB9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예산의 </a:t>
                      </a:r>
                      <a:r>
                        <a:rPr lang="en-US" altLang="ko-KR" sz="1000" b="0" i="0" u="none" strike="noStrike" cap="none" dirty="0">
                          <a:solidFill>
                            <a:srgbClr val="3A3AB9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30% </a:t>
                      </a:r>
                      <a:r>
                        <a:rPr lang="ko-KR" altLang="en-US" sz="1000" b="0" i="0" u="none" strike="noStrike" cap="none" dirty="0">
                          <a:solidFill>
                            <a:srgbClr val="3A3AB9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미만 책정</a:t>
                      </a:r>
                      <a:endParaRPr sz="1000" b="1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000" b="0" i="0" u="none" strike="noStrike" cap="none" dirty="0" err="1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기타직</a:t>
                      </a: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 보수</a:t>
                      </a:r>
                      <a:endParaRPr sz="1000" b="0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행정인력 인건비</a:t>
                      </a:r>
                      <a:endParaRPr sz="1000" b="0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•"/>
                      </a:pP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행정인력</a:t>
                      </a:r>
                      <a:r>
                        <a:rPr 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 1인 * 000원 </a:t>
                      </a:r>
                      <a:r>
                        <a:rPr lang="en-US" altLang="ko-KR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* 0개월 </a:t>
                      </a:r>
                      <a:r>
                        <a:rPr 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= 000원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sz="1000" b="0" i="0" u="none" strike="noStrike" cap="none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805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일용 임금</a:t>
                      </a:r>
                      <a:endParaRPr sz="1000" b="0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기획자 인건비</a:t>
                      </a:r>
                      <a:endParaRPr sz="1000" b="0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기획자</a:t>
                      </a:r>
                      <a:r>
                        <a:rPr lang="en-US" altLang="ko-KR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 1인 * 000원 = 000원</a:t>
                      </a:r>
                      <a:endParaRPr sz="1000" b="0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sz="1000" b="0" i="0" u="none" strike="noStrike" cap="none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8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보조인력 인건비</a:t>
                      </a:r>
                      <a:endParaRPr sz="1000" b="0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보조인력</a:t>
                      </a:r>
                      <a:r>
                        <a:rPr lang="en-US" altLang="ko-KR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 1인 * 000원 = 000원</a:t>
                      </a:r>
                      <a:endParaRPr sz="1000" b="0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sz="1000" b="0" i="0" u="none" strike="noStrike" cap="none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077227"/>
                  </a:ext>
                </a:extLst>
              </a:tr>
              <a:tr h="595796">
                <a:tc rowSpan="6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1" i="0" u="none" strike="noStrike" cap="none" dirty="0" err="1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운영비</a:t>
                      </a:r>
                      <a:endParaRPr sz="1000" b="1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일용수용비</a:t>
                      </a:r>
                      <a:endParaRPr sz="1000" b="0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교육프로그램 운영비</a:t>
                      </a:r>
                      <a:endParaRPr sz="1000" b="0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•"/>
                      </a:pPr>
                      <a:r>
                        <a:rPr lang="ko-KR" altLang="en-US" sz="1000" b="0" i="0" u="none" strike="noStrike" cap="none" dirty="0" err="1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주강사</a:t>
                      </a: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altLang="ko-KR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00</a:t>
                      </a: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인 </a:t>
                      </a:r>
                      <a:r>
                        <a:rPr lang="en-US" altLang="ko-KR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* </a:t>
                      </a:r>
                      <a:r>
                        <a:rPr lang="en-US" altLang="ko-KR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000원 * 00</a:t>
                      </a:r>
                      <a:r>
                        <a:rPr lang="ko-KR" altLang="en-US" sz="1000" b="0" i="0" u="none" strike="noStrike" cap="none" dirty="0" err="1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회차</a:t>
                      </a: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altLang="ko-KR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= 000</a:t>
                      </a: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원</a:t>
                      </a:r>
                      <a:endParaRPr lang="en-US" altLang="ko-KR" sz="1000" b="0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+mn-ea"/>
                        <a:cs typeface="Calibri"/>
                        <a:sym typeface="Calibri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•"/>
                        <a:tabLst/>
                        <a:defRPr/>
                      </a:pP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보조강사 </a:t>
                      </a:r>
                      <a:r>
                        <a:rPr lang="en-US" altLang="ko-KR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0</a:t>
                      </a:r>
                      <a:r>
                        <a:rPr lang="en-US" altLang="ko-KR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0</a:t>
                      </a: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인 </a:t>
                      </a:r>
                      <a:r>
                        <a:rPr lang="en-US" altLang="ko-KR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* 000원 * 00</a:t>
                      </a:r>
                      <a:r>
                        <a:rPr lang="ko-KR" altLang="en-US" sz="1000" b="0" i="0" u="none" strike="noStrike" cap="none" dirty="0" err="1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회차</a:t>
                      </a: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altLang="ko-KR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= 000</a:t>
                      </a: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원</a:t>
                      </a:r>
                      <a:endParaRPr lang="en-US" altLang="ko-KR" sz="1000" b="0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+mn-ea"/>
                        <a:cs typeface="Calibri"/>
                        <a:sym typeface="Calibri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•"/>
                        <a:tabLst/>
                        <a:defRPr/>
                      </a:pP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프로그램 재료비 </a:t>
                      </a:r>
                      <a:r>
                        <a:rPr lang="en-US" altLang="ko-KR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0</a:t>
                      </a:r>
                      <a:r>
                        <a:rPr lang="en-US" altLang="ko-KR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0</a:t>
                      </a: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인 </a:t>
                      </a:r>
                      <a:r>
                        <a:rPr lang="en-US" altLang="ko-KR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* 000원 * 00</a:t>
                      </a:r>
                      <a:r>
                        <a:rPr lang="ko-KR" altLang="en-US" sz="1000" b="0" i="0" u="none" strike="noStrike" cap="none" dirty="0" err="1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회차</a:t>
                      </a: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altLang="ko-KR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= 000</a:t>
                      </a: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원</a:t>
                      </a:r>
                      <a:endParaRPr lang="en-US" altLang="ko-KR" sz="1000" b="0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+mn-ea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기획프로그램 운영비</a:t>
                      </a:r>
                      <a:endParaRPr lang="en-US" altLang="ko-KR" sz="1000" b="0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cap="none" dirty="0">
                          <a:solidFill>
                            <a:srgbClr val="3A3AB9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※ </a:t>
                      </a:r>
                      <a:r>
                        <a:rPr lang="ko-KR" altLang="en-US" sz="1000" b="0" i="0" u="none" strike="noStrike" cap="none" dirty="0">
                          <a:solidFill>
                            <a:srgbClr val="3A3AB9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예산의 </a:t>
                      </a:r>
                      <a:r>
                        <a:rPr lang="en-US" altLang="ko-KR" sz="1000" b="0" i="0" u="none" strike="noStrike" cap="none" dirty="0">
                          <a:solidFill>
                            <a:srgbClr val="3A3AB9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10% </a:t>
                      </a:r>
                      <a:r>
                        <a:rPr lang="ko-KR" altLang="en-US" sz="1000" b="0" i="0" u="none" strike="noStrike" cap="none" dirty="0">
                          <a:solidFill>
                            <a:srgbClr val="3A3AB9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미만 책정</a:t>
                      </a:r>
                      <a:endParaRPr lang="ko-KR" altLang="en-US" sz="1000" b="1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+mn-ea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•"/>
                      </a:pP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전문가 </a:t>
                      </a:r>
                      <a:r>
                        <a:rPr lang="ko-KR" altLang="en-US" sz="1000" b="0" i="0" u="none" strike="noStrike" cap="none" dirty="0" err="1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강연비</a:t>
                      </a: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altLang="ko-KR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0</a:t>
                      </a: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인 </a:t>
                      </a:r>
                      <a:r>
                        <a:rPr lang="en-US" altLang="ko-KR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* 000원 = 000원</a:t>
                      </a: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•"/>
                      </a:pP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프로그램 운영비 </a:t>
                      </a:r>
                      <a:r>
                        <a:rPr lang="en-US" altLang="ko-KR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0</a:t>
                      </a: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회 </a:t>
                      </a:r>
                      <a:r>
                        <a:rPr lang="en-US" altLang="ko-KR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* 000원 = 000원</a:t>
                      </a:r>
                      <a:endParaRPr sz="1000" b="0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745302"/>
                  </a:ext>
                </a:extLst>
              </a:tr>
              <a:tr h="4303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기타진행비</a:t>
                      </a:r>
                      <a:endParaRPr sz="1000" b="0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•"/>
                      </a:pP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회계검사 수수료 </a:t>
                      </a:r>
                      <a:r>
                        <a:rPr lang="en-US" altLang="ko-KR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1</a:t>
                      </a: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식 </a:t>
                      </a:r>
                      <a:r>
                        <a:rPr lang="en-US" altLang="ko-KR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* 000원 = 000원</a:t>
                      </a: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•"/>
                      </a:pP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홍보물 제작 </a:t>
                      </a:r>
                      <a:r>
                        <a:rPr lang="en-US" altLang="ko-KR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1</a:t>
                      </a: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식 </a:t>
                      </a:r>
                      <a:r>
                        <a:rPr lang="en-US" altLang="ko-KR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* 000원 = 000원</a:t>
                      </a:r>
                      <a:endParaRPr sz="1000" b="0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5042448"/>
                  </a:ext>
                </a:extLst>
              </a:tr>
              <a:tr h="4303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공공요금</a:t>
                      </a:r>
                      <a:endParaRPr lang="en-US" altLang="ko-KR" sz="1000" b="0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및 제세</a:t>
                      </a:r>
                      <a:endParaRPr sz="1000" b="0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자료 발송 및 공공요금</a:t>
                      </a:r>
                      <a:endParaRPr sz="1000" b="0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•"/>
                      </a:pP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우편 발송비 </a:t>
                      </a:r>
                      <a:r>
                        <a:rPr lang="en-US" altLang="ko-KR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00</a:t>
                      </a: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회 </a:t>
                      </a:r>
                      <a:r>
                        <a:rPr lang="en-US" altLang="ko-KR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* 000원 = 000원</a:t>
                      </a:r>
                      <a:endParaRPr sz="1000" b="0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8717051"/>
                  </a:ext>
                </a:extLst>
              </a:tr>
              <a:tr h="3972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임차료</a:t>
                      </a:r>
                      <a:endParaRPr sz="1000" b="0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재료 및 시설 임차료</a:t>
                      </a:r>
                      <a:endParaRPr sz="1000" b="0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•"/>
                      </a:pP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장소임차료 </a:t>
                      </a:r>
                      <a:r>
                        <a:rPr lang="en-US" altLang="ko-KR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1</a:t>
                      </a: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식 </a:t>
                      </a:r>
                      <a:r>
                        <a:rPr lang="en-US" altLang="ko-KR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* 000원 = 000원</a:t>
                      </a:r>
                      <a:endParaRPr sz="1000" b="0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719310"/>
                  </a:ext>
                </a:extLst>
              </a:tr>
              <a:tr h="3972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복리후생</a:t>
                      </a:r>
                      <a:endParaRPr sz="1000" b="0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사업자 부담금</a:t>
                      </a:r>
                      <a:endParaRPr sz="1000" b="0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•"/>
                      </a:pPr>
                      <a:r>
                        <a:rPr lang="en-US" altLang="ko-KR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4</a:t>
                      </a: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대 보험 사업자 부담금 </a:t>
                      </a:r>
                      <a:endParaRPr sz="1000" b="0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0416817"/>
                  </a:ext>
                </a:extLst>
              </a:tr>
              <a:tr h="39720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ko-KR" altLang="en-US" sz="1000" b="1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여비</a:t>
                      </a:r>
                      <a:endParaRPr sz="1000" b="1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000" b="0" i="0" u="none" strike="noStrike" cap="none" dirty="0" err="1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국내여비</a:t>
                      </a:r>
                      <a:endParaRPr sz="1000" b="0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사업관련 출장비</a:t>
                      </a:r>
                      <a:endParaRPr sz="1000" b="0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•"/>
                      </a:pP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국내출장 </a:t>
                      </a:r>
                      <a:r>
                        <a:rPr lang="en-US" altLang="ko-KR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00</a:t>
                      </a: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회 </a:t>
                      </a:r>
                      <a:r>
                        <a:rPr lang="en-US" altLang="ko-KR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* 000원 = 000원</a:t>
                      </a:r>
                      <a:endParaRPr sz="1000" b="0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9926477"/>
                  </a:ext>
                </a:extLst>
              </a:tr>
              <a:tr h="43030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ko-KR" altLang="en-US" sz="1000" b="1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업무추진비</a:t>
                      </a:r>
                      <a:endParaRPr sz="1000" b="1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사업추진비</a:t>
                      </a:r>
                      <a:endParaRPr sz="1000" b="0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다과 및 회의식비</a:t>
                      </a:r>
                      <a:endParaRPr sz="1000" b="0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•"/>
                      </a:pP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프로그램 다과 </a:t>
                      </a:r>
                      <a:r>
                        <a:rPr lang="en-US" altLang="ko-KR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00</a:t>
                      </a: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회 </a:t>
                      </a:r>
                      <a:r>
                        <a:rPr lang="en-US" altLang="ko-KR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* 000원 = 000원</a:t>
                      </a: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•"/>
                      </a:pP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회의식비 </a:t>
                      </a:r>
                      <a:r>
                        <a:rPr lang="en-US" altLang="ko-KR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00</a:t>
                      </a:r>
                      <a:r>
                        <a:rPr lang="ko-KR" altLang="en-US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회 </a:t>
                      </a:r>
                      <a:r>
                        <a:rPr lang="en-US" altLang="ko-KR" sz="1000" b="0" i="0" u="none" strike="noStrike" cap="none" dirty="0">
                          <a:solidFill>
                            <a:srgbClr val="C00000"/>
                          </a:solidFill>
                          <a:latin typeface="맑은 고딕" panose="020B0503020000020004" pitchFamily="50" charset="-127"/>
                          <a:ea typeface="+mn-ea"/>
                          <a:cs typeface="Calibri"/>
                          <a:sym typeface="Calibri"/>
                        </a:rPr>
                        <a:t>* 000원 = 000원</a:t>
                      </a:r>
                      <a:endParaRPr sz="1000" b="0" i="0" u="none" strike="noStrike" cap="none" dirty="0">
                        <a:solidFill>
                          <a:srgbClr val="C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0300699"/>
                  </a:ext>
                </a:extLst>
              </a:tr>
              <a:tr h="397201">
                <a:tc gridSpan="3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cap="none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총 합계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i="0" u="none" strike="noStrike" cap="none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F451BF1-1022-47F1-A5F4-F3FA045BE53A}"/>
              </a:ext>
            </a:extLst>
          </p:cNvPr>
          <p:cNvSpPr txBox="1"/>
          <p:nvPr/>
        </p:nvSpPr>
        <p:spPr>
          <a:xfrm>
            <a:off x="184999" y="6285382"/>
            <a:ext cx="1172899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>
                <a:solidFill>
                  <a:srgbClr val="3A3AB9"/>
                </a:solidFill>
                <a:latin typeface="맑은 고딕" panose="020B0503020000020004" pitchFamily="50" charset="-127"/>
                <a:cs typeface="Calibri"/>
                <a:sym typeface="Calibri"/>
              </a:rPr>
              <a:t>※ </a:t>
            </a:r>
            <a:r>
              <a:rPr lang="ko-KR" altLang="en-US" sz="1500" dirty="0">
                <a:solidFill>
                  <a:srgbClr val="3A3AB9"/>
                </a:solidFill>
                <a:latin typeface="맑은 고딕" panose="020B0503020000020004" pitchFamily="50" charset="-127"/>
                <a:cs typeface="Calibri"/>
                <a:sym typeface="Calibri"/>
              </a:rPr>
              <a:t>위 표에 기재된 내용은 예시이며</a:t>
            </a:r>
            <a:r>
              <a:rPr lang="en-US" altLang="ko-KR" sz="1500" dirty="0">
                <a:solidFill>
                  <a:srgbClr val="3A3AB9"/>
                </a:solidFill>
                <a:latin typeface="맑은 고딕" panose="020B0503020000020004" pitchFamily="50" charset="-127"/>
                <a:cs typeface="Calibri"/>
                <a:sym typeface="Calibri"/>
              </a:rPr>
              <a:t>, </a:t>
            </a:r>
            <a:r>
              <a:rPr lang="ko-KR" altLang="en-US" sz="1500" dirty="0">
                <a:solidFill>
                  <a:srgbClr val="3A3AB9"/>
                </a:solidFill>
                <a:latin typeface="맑은 고딕" panose="020B0503020000020004" pitchFamily="50" charset="-127"/>
                <a:cs typeface="Calibri"/>
                <a:sym typeface="Calibri"/>
              </a:rPr>
              <a:t>단체 사업 계획에 맞게 </a:t>
            </a:r>
            <a:r>
              <a:rPr lang="ko-KR" altLang="en-US" sz="1500" b="1" dirty="0">
                <a:solidFill>
                  <a:srgbClr val="FF0000"/>
                </a:solidFill>
                <a:latin typeface="맑은 고딕" panose="020B0503020000020004" pitchFamily="50" charset="-127"/>
                <a:cs typeface="Calibri"/>
                <a:sym typeface="Calibri"/>
              </a:rPr>
              <a:t>공고요강 내 예산 편성 가능항목</a:t>
            </a:r>
            <a:r>
              <a:rPr lang="en-US" altLang="ko-KR" sz="1500" b="1" dirty="0">
                <a:solidFill>
                  <a:srgbClr val="FF0000"/>
                </a:solidFill>
                <a:latin typeface="맑은 고딕" panose="020B0503020000020004" pitchFamily="50" charset="-127"/>
                <a:cs typeface="Calibri"/>
                <a:sym typeface="Calibri"/>
              </a:rPr>
              <a:t>(p11)</a:t>
            </a:r>
            <a:r>
              <a:rPr lang="ko-KR" altLang="en-US" sz="1500" dirty="0">
                <a:solidFill>
                  <a:srgbClr val="3A3AB9"/>
                </a:solidFill>
                <a:latin typeface="맑은 고딕" panose="020B0503020000020004" pitchFamily="50" charset="-127"/>
                <a:cs typeface="Calibri"/>
                <a:sym typeface="Calibri"/>
              </a:rPr>
              <a:t>을</a:t>
            </a:r>
            <a:r>
              <a:rPr lang="ko-KR" altLang="en-US" sz="1500" b="1" dirty="0">
                <a:solidFill>
                  <a:srgbClr val="FF0000"/>
                </a:solidFill>
                <a:latin typeface="맑은 고딕" panose="020B0503020000020004" pitchFamily="50" charset="-127"/>
                <a:cs typeface="Calibri"/>
                <a:sym typeface="Calibri"/>
              </a:rPr>
              <a:t> </a:t>
            </a:r>
            <a:r>
              <a:rPr lang="ko-KR" altLang="en-US" sz="1500" dirty="0">
                <a:solidFill>
                  <a:srgbClr val="3A3AB9"/>
                </a:solidFill>
                <a:latin typeface="맑은 고딕" panose="020B0503020000020004" pitchFamily="50" charset="-127"/>
                <a:cs typeface="Calibri"/>
                <a:sym typeface="Calibri"/>
              </a:rPr>
              <a:t>참고하여 작성해주시기 바랍니다</a:t>
            </a:r>
            <a:r>
              <a:rPr lang="en-US" altLang="ko-KR" sz="1500" dirty="0">
                <a:solidFill>
                  <a:srgbClr val="3A3AB9"/>
                </a:solidFill>
                <a:latin typeface="맑은 고딕" panose="020B0503020000020004" pitchFamily="50" charset="-127"/>
                <a:cs typeface="Calibri"/>
                <a:sym typeface="Calibri"/>
              </a:rPr>
              <a:t>.</a:t>
            </a:r>
            <a:r>
              <a:rPr lang="ko-KR" altLang="en-US" sz="1500" dirty="0">
                <a:solidFill>
                  <a:srgbClr val="3A3AB9"/>
                </a:solidFill>
                <a:latin typeface="맑은 고딕" panose="020B0503020000020004" pitchFamily="50" charset="-127"/>
                <a:cs typeface="Calibri"/>
                <a:sym typeface="Calibri"/>
              </a:rPr>
              <a:t> </a:t>
            </a:r>
            <a:endParaRPr lang="ko-KR" altLang="en-US" sz="1500" dirty="0"/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1418EB34-F4D7-4934-BC48-47CA593B1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B029-3472-4704-9639-349250A3D6CA}" type="slidenum">
              <a:rPr lang="ko-KR" altLang="en-US" smtClean="0"/>
              <a:t>18</a:t>
            </a:fld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F0005B1F-B618-4899-B044-D3914CA379AF}"/>
              </a:ext>
            </a:extLst>
          </p:cNvPr>
          <p:cNvSpPr/>
          <p:nvPr/>
        </p:nvSpPr>
        <p:spPr>
          <a:xfrm>
            <a:off x="0" y="46655"/>
            <a:ext cx="1465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</a:rPr>
              <a:t>3. </a:t>
            </a:r>
            <a:r>
              <a:rPr lang="ko-KR" altLang="en-US" b="1" dirty="0">
                <a:solidFill>
                  <a:schemeClr val="bg1"/>
                </a:solidFill>
              </a:rPr>
              <a:t>세부 계획</a:t>
            </a:r>
          </a:p>
        </p:txBody>
      </p:sp>
    </p:spTree>
    <p:extLst>
      <p:ext uri="{BB962C8B-B14F-4D97-AF65-F5344CB8AC3E}">
        <p14:creationId xmlns:p14="http://schemas.microsoft.com/office/powerpoint/2010/main" val="2932664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8DE443F-E52C-4E5C-8CB9-A73A820CC43B}"/>
              </a:ext>
            </a:extLst>
          </p:cNvPr>
          <p:cNvSpPr txBox="1"/>
          <p:nvPr/>
        </p:nvSpPr>
        <p:spPr>
          <a:xfrm>
            <a:off x="438294" y="677121"/>
            <a:ext cx="10882342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/>
              <a:t>□ 참여인력 내역</a:t>
            </a:r>
            <a:endParaRPr lang="en-US" altLang="ko-KR" sz="1300" b="1" dirty="0"/>
          </a:p>
          <a:p>
            <a:endParaRPr lang="en-US" altLang="ko-KR" sz="1300" b="1" dirty="0"/>
          </a:p>
          <a:p>
            <a:endParaRPr lang="en-US" altLang="ko-KR" sz="1300" b="1" dirty="0"/>
          </a:p>
          <a:p>
            <a:endParaRPr lang="en-US" altLang="ko-KR" sz="1300" b="1" dirty="0"/>
          </a:p>
          <a:p>
            <a:endParaRPr lang="en-US" altLang="ko-KR" sz="1300" b="1" dirty="0"/>
          </a:p>
          <a:p>
            <a:endParaRPr lang="en-US" altLang="ko-KR" sz="1300" b="1" dirty="0"/>
          </a:p>
        </p:txBody>
      </p:sp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74C56FB2-2890-468F-85DB-CF5C30066F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448112"/>
              </p:ext>
            </p:extLst>
          </p:nvPr>
        </p:nvGraphicFramePr>
        <p:xfrm>
          <a:off x="438294" y="1985171"/>
          <a:ext cx="10882342" cy="1981899"/>
        </p:xfrm>
        <a:graphic>
          <a:graphicData uri="http://schemas.openxmlformats.org/drawingml/2006/table">
            <a:tbl>
              <a:tblPr/>
              <a:tblGrid>
                <a:gridCol w="534359">
                  <a:extLst>
                    <a:ext uri="{9D8B030D-6E8A-4147-A177-3AD203B41FA5}">
                      <a16:colId xmlns:a16="http://schemas.microsoft.com/office/drawing/2014/main" val="1452886587"/>
                    </a:ext>
                  </a:extLst>
                </a:gridCol>
                <a:gridCol w="917852">
                  <a:extLst>
                    <a:ext uri="{9D8B030D-6E8A-4147-A177-3AD203B41FA5}">
                      <a16:colId xmlns:a16="http://schemas.microsoft.com/office/drawing/2014/main" val="3840120996"/>
                    </a:ext>
                  </a:extLst>
                </a:gridCol>
                <a:gridCol w="2707689">
                  <a:extLst>
                    <a:ext uri="{9D8B030D-6E8A-4147-A177-3AD203B41FA5}">
                      <a16:colId xmlns:a16="http://schemas.microsoft.com/office/drawing/2014/main" val="2217478474"/>
                    </a:ext>
                  </a:extLst>
                </a:gridCol>
                <a:gridCol w="2621872">
                  <a:extLst>
                    <a:ext uri="{9D8B030D-6E8A-4147-A177-3AD203B41FA5}">
                      <a16:colId xmlns:a16="http://schemas.microsoft.com/office/drawing/2014/main" val="2771306283"/>
                    </a:ext>
                  </a:extLst>
                </a:gridCol>
                <a:gridCol w="2621872">
                  <a:extLst>
                    <a:ext uri="{9D8B030D-6E8A-4147-A177-3AD203B41FA5}">
                      <a16:colId xmlns:a16="http://schemas.microsoft.com/office/drawing/2014/main" val="2094700504"/>
                    </a:ext>
                  </a:extLst>
                </a:gridCol>
                <a:gridCol w="1478698">
                  <a:extLst>
                    <a:ext uri="{9D8B030D-6E8A-4147-A177-3AD203B41FA5}">
                      <a16:colId xmlns:a16="http://schemas.microsoft.com/office/drawing/2014/main" val="3244498757"/>
                    </a:ext>
                  </a:extLst>
                </a:gridCol>
              </a:tblGrid>
              <a:tr h="39169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연번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성명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사업 내 역할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총괄담당자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기획자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행정담당자 등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연락처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e-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메일주소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</a:rPr>
                        <a:t>비고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010984"/>
                  </a:ext>
                </a:extLst>
              </a:tr>
              <a:tr h="30708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총괄담당자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010-1234-1234 </a:t>
                      </a:r>
                      <a:endParaRPr lang="en-US" altLang="ko-KR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acbd@kcdf.kr</a:t>
                      </a:r>
                      <a:endParaRPr lang="en-US" altLang="ko-KR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087312"/>
                  </a:ext>
                </a:extLst>
              </a:tr>
              <a:tr h="30708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대표자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690892"/>
                  </a:ext>
                </a:extLst>
              </a:tr>
              <a:tr h="30708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기획자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2400965"/>
                  </a:ext>
                </a:extLst>
              </a:tr>
              <a:tr h="30708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행정 담당자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291382"/>
                  </a:ext>
                </a:extLst>
              </a:tr>
              <a:tr h="30708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FF"/>
                          </a:solidFill>
                          <a:effectLst/>
                          <a:latin typeface="바탕" panose="02030600000101010101" pitchFamily="18" charset="-127"/>
                        </a:rPr>
                        <a:t>참여 공예가</a:t>
                      </a:r>
                    </a:p>
                  </a:txBody>
                  <a:tcPr marL="17907" marR="17907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FF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FF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FF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062693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B4F2950-E80C-4AB4-8092-A4482407EF5E}"/>
              </a:ext>
            </a:extLst>
          </p:cNvPr>
          <p:cNvSpPr txBox="1"/>
          <p:nvPr/>
        </p:nvSpPr>
        <p:spPr>
          <a:xfrm>
            <a:off x="443705" y="1103070"/>
            <a:ext cx="10882343" cy="5674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기재한 참여인력 중 대표 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명의 개인정보 </a:t>
            </a:r>
            <a:r>
              <a:rPr lang="ko-KR" altLang="en-US" sz="1100" dirty="0" err="1">
                <a:solidFill>
                  <a:schemeClr val="accent5">
                    <a:lumMod val="50000"/>
                  </a:schemeClr>
                </a:solidFill>
              </a:rPr>
              <a:t>수집ㆍ이용</a:t>
            </a: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 동의서 첨부는 필수 제출입니다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. </a:t>
            </a:r>
          </a:p>
          <a:p>
            <a:pPr marL="171450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제출된 참여인력에 대해 선정 이후 추가 이력서 제출 요청 예정</a:t>
            </a:r>
            <a:endParaRPr lang="en-US" altLang="ko-KR" sz="11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5E94871D-E0FC-479C-9D54-EE9F0FA0A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B029-3472-4704-9639-349250A3D6CA}" type="slidenum">
              <a:rPr lang="ko-KR" altLang="en-US" smtClean="0"/>
              <a:t>19</a:t>
            </a:fld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C1260C31-FE71-4E6D-8966-BA67175CEABE}"/>
              </a:ext>
            </a:extLst>
          </p:cNvPr>
          <p:cNvSpPr/>
          <p:nvPr/>
        </p:nvSpPr>
        <p:spPr>
          <a:xfrm>
            <a:off x="0" y="46655"/>
            <a:ext cx="1465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</a:rPr>
              <a:t>3. </a:t>
            </a:r>
            <a:r>
              <a:rPr lang="ko-KR" altLang="en-US" b="1" dirty="0">
                <a:solidFill>
                  <a:schemeClr val="bg1"/>
                </a:solidFill>
              </a:rPr>
              <a:t>세부 계획</a:t>
            </a:r>
          </a:p>
        </p:txBody>
      </p:sp>
    </p:spTree>
    <p:extLst>
      <p:ext uri="{BB962C8B-B14F-4D97-AF65-F5344CB8AC3E}">
        <p14:creationId xmlns:p14="http://schemas.microsoft.com/office/powerpoint/2010/main" val="1968527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54990B6-4220-4984-9A93-A401F8BD4ED9}"/>
              </a:ext>
            </a:extLst>
          </p:cNvPr>
          <p:cNvSpPr txBox="1"/>
          <p:nvPr/>
        </p:nvSpPr>
        <p:spPr>
          <a:xfrm>
            <a:off x="610126" y="1022629"/>
            <a:ext cx="11363325" cy="3104623"/>
          </a:xfrm>
          <a:prstGeom prst="rect">
            <a:avLst/>
          </a:prstGeom>
          <a:noFill/>
        </p:spPr>
        <p:txBody>
          <a:bodyPr wrap="square" lIns="72000" tIns="72000" rIns="108000" bIns="0" spcCol="360000" rtlCol="0">
            <a:spAutoFit/>
          </a:bodyPr>
          <a:lstStyle/>
          <a:p>
            <a:pPr>
              <a:lnSpc>
                <a:spcPts val="3000"/>
              </a:lnSpc>
            </a:pPr>
            <a:r>
              <a:rPr lang="ko-KR" altLang="en-US" sz="2000" b="1" dirty="0"/>
              <a:t>◈ 작성 안내</a:t>
            </a:r>
            <a:endParaRPr lang="en-US" altLang="ko-KR" sz="2000" b="1" dirty="0"/>
          </a:p>
          <a:p>
            <a:pPr>
              <a:lnSpc>
                <a:spcPts val="3000"/>
              </a:lnSpc>
            </a:pPr>
            <a:r>
              <a:rPr lang="ko-KR" altLang="en-US" dirty="0"/>
              <a:t>◆ 전체 지원신청서는 </a:t>
            </a:r>
            <a:r>
              <a:rPr lang="ko-KR" altLang="en-US" b="1" dirty="0"/>
              <a:t>총 슬라이드 </a:t>
            </a:r>
            <a:r>
              <a:rPr lang="en-US" altLang="ko-KR" b="1" dirty="0"/>
              <a:t>35</a:t>
            </a:r>
            <a:r>
              <a:rPr lang="ko-KR" altLang="en-US" b="1" dirty="0"/>
              <a:t>장 이내</a:t>
            </a:r>
            <a:r>
              <a:rPr lang="ko-KR" altLang="en-US" dirty="0"/>
              <a:t>로</a:t>
            </a:r>
            <a:r>
              <a:rPr lang="ko-KR" altLang="en-US" b="1" dirty="0"/>
              <a:t> </a:t>
            </a:r>
            <a:r>
              <a:rPr lang="ko-KR" altLang="en-US" dirty="0"/>
              <a:t>작성해 주시기 바랍니다</a:t>
            </a:r>
            <a:r>
              <a:rPr lang="en-US" altLang="ko-KR" dirty="0"/>
              <a:t>. </a:t>
            </a:r>
          </a:p>
          <a:p>
            <a:pPr>
              <a:lnSpc>
                <a:spcPts val="3000"/>
              </a:lnSpc>
            </a:pPr>
            <a:r>
              <a:rPr lang="en-US" altLang="ko-KR" dirty="0"/>
              <a:t>    </a:t>
            </a:r>
            <a:r>
              <a:rPr lang="ko-KR" altLang="en-US" dirty="0"/>
              <a:t>각 항목 당 페이지를 추가하여도 무방하며</a:t>
            </a:r>
            <a:r>
              <a:rPr lang="en-US" altLang="ko-KR" dirty="0"/>
              <a:t>, </a:t>
            </a:r>
            <a:r>
              <a:rPr lang="ko-KR" altLang="en-US" dirty="0"/>
              <a:t>총 페이지수 내에서 작성하시면 됩니다</a:t>
            </a:r>
            <a:r>
              <a:rPr lang="en-US" altLang="ko-KR" dirty="0"/>
              <a:t>. </a:t>
            </a:r>
          </a:p>
          <a:p>
            <a:pPr>
              <a:lnSpc>
                <a:spcPts val="3000"/>
              </a:lnSpc>
            </a:pPr>
            <a:r>
              <a:rPr lang="ko-KR" altLang="en-US" dirty="0"/>
              <a:t>◆ </a:t>
            </a:r>
            <a:r>
              <a:rPr lang="en-US" altLang="ko-KR" dirty="0"/>
              <a:t>‘</a:t>
            </a:r>
            <a:r>
              <a:rPr lang="ko-KR" altLang="en-US" dirty="0"/>
              <a:t>본 페이지는 삭제 후 제출해 주십시오</a:t>
            </a:r>
            <a:r>
              <a:rPr lang="en-US" altLang="ko-KR" dirty="0"/>
              <a:t>.’</a:t>
            </a:r>
            <a:r>
              <a:rPr lang="ko-KR" altLang="en-US" dirty="0"/>
              <a:t>가 표기된 페이지와 도움말</a:t>
            </a:r>
            <a:r>
              <a:rPr lang="en-US" altLang="ko-KR" dirty="0"/>
              <a:t>(</a:t>
            </a:r>
            <a:r>
              <a:rPr lang="ko-KR" altLang="en-US" dirty="0"/>
              <a:t>파란색 글씨</a:t>
            </a:r>
            <a:r>
              <a:rPr lang="en-US" altLang="ko-KR" dirty="0"/>
              <a:t>)</a:t>
            </a:r>
            <a:r>
              <a:rPr lang="ko-KR" altLang="en-US" dirty="0"/>
              <a:t>은 삭제해주십시오</a:t>
            </a:r>
            <a:r>
              <a:rPr lang="en-US" altLang="ko-KR" dirty="0"/>
              <a:t>.</a:t>
            </a:r>
          </a:p>
          <a:p>
            <a:pPr>
              <a:lnSpc>
                <a:spcPts val="3000"/>
              </a:lnSpc>
            </a:pPr>
            <a:r>
              <a:rPr lang="ko-KR" altLang="en-US" dirty="0"/>
              <a:t>◆ 작성시 이미지 삽입 및 도식화 사용이 가능하나</a:t>
            </a:r>
            <a:r>
              <a:rPr lang="en-US" altLang="ko-KR" dirty="0"/>
              <a:t>, </a:t>
            </a:r>
            <a:r>
              <a:rPr lang="ko-KR" altLang="en-US" b="1" dirty="0"/>
              <a:t>슬라이드 양식 변경</a:t>
            </a:r>
            <a:r>
              <a:rPr lang="en-US" altLang="ko-KR" b="1" dirty="0"/>
              <a:t>, </a:t>
            </a:r>
            <a:r>
              <a:rPr lang="ko-KR" altLang="en-US" b="1" dirty="0"/>
              <a:t>애니메이션 효과 사용은 불가합니다</a:t>
            </a:r>
            <a:r>
              <a:rPr lang="en-US" altLang="ko-KR" dirty="0"/>
              <a:t>.</a:t>
            </a:r>
          </a:p>
          <a:p>
            <a:pPr>
              <a:lnSpc>
                <a:spcPts val="3000"/>
              </a:lnSpc>
            </a:pPr>
            <a:r>
              <a:rPr lang="ko-KR" altLang="en-US" dirty="0"/>
              <a:t>◆ </a:t>
            </a:r>
            <a:r>
              <a:rPr lang="ko-KR" altLang="en-US" dirty="0">
                <a:solidFill>
                  <a:srgbClr val="FF0000"/>
                </a:solidFill>
              </a:rPr>
              <a:t>선정 이후 과도한 사업변경 시 변경조치기준에 따라 지원금 삭감 또는 취소 조치가 있을 수 있으므로</a:t>
            </a:r>
            <a:r>
              <a:rPr lang="en-US" altLang="ko-KR" dirty="0">
                <a:solidFill>
                  <a:srgbClr val="FF0000"/>
                </a:solidFill>
              </a:rPr>
              <a:t>,</a:t>
            </a:r>
          </a:p>
          <a:p>
            <a:pPr>
              <a:lnSpc>
                <a:spcPts val="3000"/>
              </a:lnSpc>
            </a:pPr>
            <a:r>
              <a:rPr lang="en-US" altLang="ko-KR" dirty="0">
                <a:solidFill>
                  <a:srgbClr val="FF0000"/>
                </a:solidFill>
              </a:rPr>
              <a:t>    </a:t>
            </a:r>
            <a:r>
              <a:rPr lang="ko-KR" altLang="en-US" dirty="0">
                <a:solidFill>
                  <a:srgbClr val="FF0000"/>
                </a:solidFill>
              </a:rPr>
              <a:t>실현가능성을 고려하여 신중하게 작성해 주시기 바랍니다</a:t>
            </a:r>
            <a:r>
              <a:rPr lang="en-US" altLang="ko-KR" dirty="0">
                <a:solidFill>
                  <a:srgbClr val="FF0000"/>
                </a:solidFill>
              </a:rPr>
              <a:t>. </a:t>
            </a:r>
          </a:p>
          <a:p>
            <a:pPr>
              <a:lnSpc>
                <a:spcPts val="3000"/>
              </a:lnSpc>
            </a:pPr>
            <a:r>
              <a:rPr lang="en-US" altLang="ko-KR" dirty="0"/>
              <a:t>※ </a:t>
            </a:r>
            <a:r>
              <a:rPr lang="ko-KR" altLang="en-US" dirty="0"/>
              <a:t>공모관련 자세한 사항은 공모요강 </a:t>
            </a:r>
            <a:r>
              <a:rPr lang="en-US" altLang="ko-KR" dirty="0"/>
              <a:t>p5</a:t>
            </a:r>
            <a:r>
              <a:rPr lang="ko-KR" altLang="en-US" dirty="0"/>
              <a:t>를</a:t>
            </a:r>
            <a:r>
              <a:rPr lang="en-US" altLang="ko-KR" dirty="0"/>
              <a:t> </a:t>
            </a:r>
            <a:r>
              <a:rPr lang="ko-KR" altLang="en-US" dirty="0"/>
              <a:t>참조해 주시기 바랍니다</a:t>
            </a:r>
            <a:r>
              <a:rPr lang="en-US" altLang="ko-KR" dirty="0"/>
              <a:t>.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F4F34892-94F4-44AD-B92C-9659A767B9B9}"/>
              </a:ext>
            </a:extLst>
          </p:cNvPr>
          <p:cNvSpPr/>
          <p:nvPr/>
        </p:nvSpPr>
        <p:spPr>
          <a:xfrm>
            <a:off x="610126" y="4504757"/>
            <a:ext cx="10483442" cy="1585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ko-KR" altLang="en-US" sz="2000" b="1" dirty="0"/>
              <a:t>◈ 제출안내</a:t>
            </a:r>
            <a:endParaRPr lang="en-US" altLang="ko-KR" sz="2000" dirty="0"/>
          </a:p>
          <a:p>
            <a:pPr>
              <a:lnSpc>
                <a:spcPts val="3000"/>
              </a:lnSpc>
            </a:pPr>
            <a:r>
              <a:rPr lang="ko-KR" altLang="en-US" dirty="0"/>
              <a:t>◆ 지원신청 마감 </a:t>
            </a:r>
            <a:r>
              <a:rPr lang="en-US" altLang="ko-KR" dirty="0"/>
              <a:t>: </a:t>
            </a:r>
            <a:r>
              <a:rPr lang="en-US" altLang="ko-KR" b="1" dirty="0">
                <a:solidFill>
                  <a:srgbClr val="FF0000"/>
                </a:solidFill>
              </a:rPr>
              <a:t>2023</a:t>
            </a:r>
            <a:r>
              <a:rPr lang="ko-KR" altLang="en-US" b="1" dirty="0">
                <a:solidFill>
                  <a:srgbClr val="FF0000"/>
                </a:solidFill>
              </a:rPr>
              <a:t>년 </a:t>
            </a:r>
            <a:r>
              <a:rPr lang="en-US" altLang="ko-KR" b="1" dirty="0">
                <a:solidFill>
                  <a:srgbClr val="FF0000"/>
                </a:solidFill>
              </a:rPr>
              <a:t>02</a:t>
            </a:r>
            <a:r>
              <a:rPr lang="ko-KR" altLang="en-US" b="1" dirty="0">
                <a:solidFill>
                  <a:srgbClr val="FF0000"/>
                </a:solidFill>
              </a:rPr>
              <a:t>월 </a:t>
            </a:r>
            <a:r>
              <a:rPr lang="en-US" altLang="ko-KR" b="1" dirty="0">
                <a:solidFill>
                  <a:srgbClr val="FF0000"/>
                </a:solidFill>
              </a:rPr>
              <a:t>24</a:t>
            </a:r>
            <a:r>
              <a:rPr lang="ko-KR" altLang="en-US" b="1" dirty="0">
                <a:solidFill>
                  <a:srgbClr val="FF0000"/>
                </a:solidFill>
              </a:rPr>
              <a:t>일 </a:t>
            </a:r>
            <a:r>
              <a:rPr lang="en-US" altLang="ko-KR" b="1" dirty="0">
                <a:solidFill>
                  <a:srgbClr val="FF0000"/>
                </a:solidFill>
              </a:rPr>
              <a:t>16:00:00</a:t>
            </a:r>
            <a:r>
              <a:rPr lang="en-US" altLang="ko-KR" sz="1600" dirty="0"/>
              <a:t> (</a:t>
            </a:r>
            <a:r>
              <a:rPr lang="ko-KR" altLang="en-US" sz="1600" dirty="0"/>
              <a:t>마감시간 이내 </a:t>
            </a:r>
            <a:r>
              <a:rPr lang="ko-KR" altLang="en-US" sz="1600" dirty="0" err="1"/>
              <a:t>공진원</a:t>
            </a:r>
            <a:r>
              <a:rPr lang="ko-KR" altLang="en-US" sz="1600" dirty="0"/>
              <a:t> 공식 </a:t>
            </a:r>
            <a:r>
              <a:rPr lang="ko-KR" altLang="en-US" sz="1600" dirty="0" err="1"/>
              <a:t>누리집</a:t>
            </a:r>
            <a:r>
              <a:rPr lang="ko-KR" altLang="en-US" sz="1600" dirty="0"/>
              <a:t> 접수 </a:t>
            </a:r>
            <a:r>
              <a:rPr lang="ko-KR" altLang="en-US" sz="1600" dirty="0" err="1"/>
              <a:t>완료건만</a:t>
            </a:r>
            <a:r>
              <a:rPr lang="ko-KR" altLang="en-US" sz="1600" dirty="0"/>
              <a:t> 해당</a:t>
            </a:r>
            <a:r>
              <a:rPr lang="en-US" altLang="ko-KR" sz="1600" dirty="0"/>
              <a:t>)</a:t>
            </a:r>
          </a:p>
          <a:p>
            <a:pPr>
              <a:lnSpc>
                <a:spcPts val="3000"/>
              </a:lnSpc>
            </a:pPr>
            <a:r>
              <a:rPr lang="ko-KR" altLang="en-US" dirty="0"/>
              <a:t>◆ 지원서 제출 </a:t>
            </a:r>
            <a:r>
              <a:rPr lang="en-US" altLang="ko-KR" dirty="0"/>
              <a:t>: </a:t>
            </a:r>
            <a:r>
              <a:rPr lang="ko-KR" altLang="en-US" dirty="0"/>
              <a:t>해당 </a:t>
            </a:r>
            <a:r>
              <a:rPr lang="en-US" altLang="ko-KR" dirty="0"/>
              <a:t>PPT</a:t>
            </a:r>
            <a:r>
              <a:rPr lang="ko-KR" altLang="en-US" dirty="0"/>
              <a:t>양식 작성 후 </a:t>
            </a:r>
            <a:r>
              <a:rPr lang="en-US" altLang="ko-KR" b="1" dirty="0">
                <a:solidFill>
                  <a:srgbClr val="FF0000"/>
                </a:solidFill>
              </a:rPr>
              <a:t>PDF </a:t>
            </a:r>
            <a:r>
              <a:rPr lang="ko-KR" altLang="en-US" b="1" dirty="0">
                <a:solidFill>
                  <a:srgbClr val="FF0000"/>
                </a:solidFill>
              </a:rPr>
              <a:t>형식으로 변환하여 제출</a:t>
            </a:r>
            <a:endParaRPr lang="en-US" altLang="ko-KR" b="1" dirty="0">
              <a:solidFill>
                <a:srgbClr val="FF0000"/>
              </a:solidFill>
            </a:endParaRPr>
          </a:p>
          <a:p>
            <a:pPr>
              <a:lnSpc>
                <a:spcPts val="3000"/>
              </a:lnSpc>
            </a:pPr>
            <a:r>
              <a:rPr lang="ko-KR" altLang="en-US" dirty="0"/>
              <a:t>◆ 지원서 제출 파일명 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en-US" altLang="ko-KR" b="1" dirty="0">
                <a:solidFill>
                  <a:srgbClr val="FF0000"/>
                </a:solidFill>
              </a:rPr>
              <a:t>‘</a:t>
            </a:r>
            <a:r>
              <a:rPr lang="ko-KR" altLang="en-US" b="1" dirty="0">
                <a:solidFill>
                  <a:srgbClr val="FF0000"/>
                </a:solidFill>
              </a:rPr>
              <a:t>지원신청서</a:t>
            </a:r>
            <a:r>
              <a:rPr lang="en-US" altLang="ko-KR" b="1" dirty="0">
                <a:solidFill>
                  <a:srgbClr val="FF0000"/>
                </a:solidFill>
              </a:rPr>
              <a:t>_</a:t>
            </a:r>
            <a:r>
              <a:rPr lang="ko-KR" altLang="en-US" b="1" dirty="0">
                <a:solidFill>
                  <a:srgbClr val="FF0000"/>
                </a:solidFill>
              </a:rPr>
              <a:t>신청단체</a:t>
            </a:r>
            <a:r>
              <a:rPr lang="en-US" altLang="ko-KR" b="1" dirty="0">
                <a:solidFill>
                  <a:srgbClr val="FF0000"/>
                </a:solidFill>
              </a:rPr>
              <a:t>(</a:t>
            </a:r>
            <a:r>
              <a:rPr lang="ko-KR" altLang="en-US" b="1" dirty="0">
                <a:solidFill>
                  <a:srgbClr val="FF0000"/>
                </a:solidFill>
              </a:rPr>
              <a:t>기관</a:t>
            </a:r>
            <a:r>
              <a:rPr lang="en-US" altLang="ko-KR" b="1" dirty="0">
                <a:solidFill>
                  <a:srgbClr val="FF0000"/>
                </a:solidFill>
              </a:rPr>
              <a:t>)</a:t>
            </a:r>
            <a:r>
              <a:rPr lang="ko-KR" altLang="en-US" b="1" dirty="0">
                <a:solidFill>
                  <a:srgbClr val="FF0000"/>
                </a:solidFill>
              </a:rPr>
              <a:t>명</a:t>
            </a:r>
            <a:r>
              <a:rPr lang="en-US" altLang="ko-KR" b="1" dirty="0">
                <a:solidFill>
                  <a:srgbClr val="FF0000"/>
                </a:solidFill>
              </a:rPr>
              <a:t>’</a:t>
            </a:r>
            <a:r>
              <a:rPr lang="ko-KR" altLang="en-US" dirty="0"/>
              <a:t>으로 제출</a:t>
            </a:r>
            <a:endParaRPr lang="en-US" altLang="ko-KR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3E97DAAE-F9EC-48B7-A3F5-68F9897255AF}"/>
              </a:ext>
            </a:extLst>
          </p:cNvPr>
          <p:cNvSpPr/>
          <p:nvPr/>
        </p:nvSpPr>
        <p:spPr>
          <a:xfrm>
            <a:off x="0" y="46655"/>
            <a:ext cx="2864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</a:rPr>
              <a:t>0. </a:t>
            </a:r>
            <a:r>
              <a:rPr lang="ko-KR" altLang="en-US" b="1" dirty="0">
                <a:solidFill>
                  <a:schemeClr val="bg1"/>
                </a:solidFill>
              </a:rPr>
              <a:t>작성 및 제출 유의사항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BEBDF3-F498-46E4-A447-A93E1D628963}"/>
              </a:ext>
            </a:extLst>
          </p:cNvPr>
          <p:cNvSpPr txBox="1"/>
          <p:nvPr/>
        </p:nvSpPr>
        <p:spPr>
          <a:xfrm>
            <a:off x="8201636" y="657083"/>
            <a:ext cx="3794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본 페이지는 삭제 후 제출해주세요</a:t>
            </a:r>
            <a:r>
              <a:rPr lang="en-US" altLang="ko-KR" b="1" dirty="0">
                <a:solidFill>
                  <a:srgbClr val="FF0000"/>
                </a:solidFill>
              </a:rPr>
              <a:t>.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6699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>
            <a:extLst>
              <a:ext uri="{FF2B5EF4-FFF2-40B4-BE49-F238E27FC236}">
                <a16:creationId xmlns:a16="http://schemas.microsoft.com/office/drawing/2014/main" id="{DA1A1C6A-4B07-40B2-A7E1-3D39EB4CE7F1}"/>
              </a:ext>
            </a:extLst>
          </p:cNvPr>
          <p:cNvGrpSpPr/>
          <p:nvPr/>
        </p:nvGrpSpPr>
        <p:grpSpPr>
          <a:xfrm>
            <a:off x="367550" y="795293"/>
            <a:ext cx="10958498" cy="875240"/>
            <a:chOff x="367550" y="795293"/>
            <a:chExt cx="10958498" cy="87524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9BB2CC9-1E66-4D1F-9316-19A8214AA33E}"/>
                </a:ext>
              </a:extLst>
            </p:cNvPr>
            <p:cNvSpPr txBox="1"/>
            <p:nvPr/>
          </p:nvSpPr>
          <p:spPr>
            <a:xfrm>
              <a:off x="367550" y="795293"/>
              <a:ext cx="108823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400" b="1" dirty="0"/>
                <a:t>□ 신청단체 대표 프로젝트 소개</a:t>
              </a:r>
              <a:endParaRPr lang="en-US" altLang="ko-KR" sz="1400" b="1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D29451F-7E15-4FA6-B6A0-7133FA542B32}"/>
                </a:ext>
              </a:extLst>
            </p:cNvPr>
            <p:cNvSpPr txBox="1"/>
            <p:nvPr/>
          </p:nvSpPr>
          <p:spPr>
            <a:xfrm>
              <a:off x="443705" y="1103070"/>
              <a:ext cx="10882343" cy="5674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171450" indent="-171450" fontAlgn="base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ko-KR" altLang="en-US" sz="1100" dirty="0">
                  <a:solidFill>
                    <a:schemeClr val="accent5">
                      <a:lumMod val="50000"/>
                    </a:schemeClr>
                  </a:solidFill>
                </a:rPr>
                <a:t>신청 단체의 대표 프로젝트 및 사업 운영 사례 등을 자유롭게 기재해 주세요</a:t>
              </a:r>
              <a:r>
                <a:rPr lang="en-US" altLang="ko-KR" sz="1100" dirty="0">
                  <a:solidFill>
                    <a:schemeClr val="accent5">
                      <a:lumMod val="50000"/>
                    </a:schemeClr>
                  </a:solidFill>
                </a:rPr>
                <a:t>.</a:t>
              </a:r>
            </a:p>
            <a:p>
              <a:pPr marL="171450" indent="-171450" fontAlgn="base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ko-KR" altLang="en-US" sz="1100" dirty="0">
                  <a:solidFill>
                    <a:schemeClr val="accent5">
                      <a:lumMod val="50000"/>
                    </a:schemeClr>
                  </a:solidFill>
                </a:rPr>
                <a:t>페이지 추가가 필요할 경우 </a:t>
              </a:r>
              <a:r>
                <a:rPr lang="en-US" altLang="ko-KR" sz="1100" dirty="0">
                  <a:solidFill>
                    <a:schemeClr val="accent5">
                      <a:lumMod val="50000"/>
                    </a:schemeClr>
                  </a:solidFill>
                </a:rPr>
                <a:t>‘</a:t>
              </a:r>
              <a:r>
                <a:rPr lang="ko-KR" altLang="en-US" sz="1100" dirty="0">
                  <a:solidFill>
                    <a:schemeClr val="accent5">
                      <a:lumMod val="50000"/>
                    </a:schemeClr>
                  </a:solidFill>
                </a:rPr>
                <a:t>새 슬라이드 추가</a:t>
              </a:r>
              <a:r>
                <a:rPr lang="en-US" altLang="ko-KR" sz="1100" dirty="0">
                  <a:solidFill>
                    <a:schemeClr val="accent5">
                      <a:lumMod val="50000"/>
                    </a:schemeClr>
                  </a:solidFill>
                </a:rPr>
                <a:t>’ </a:t>
              </a:r>
              <a:r>
                <a:rPr lang="ko-KR" altLang="en-US" sz="1100" dirty="0">
                  <a:solidFill>
                    <a:schemeClr val="accent5">
                      <a:lumMod val="50000"/>
                    </a:schemeClr>
                  </a:solidFill>
                </a:rPr>
                <a:t>하시어 작성해 주세요</a:t>
              </a:r>
              <a:r>
                <a:rPr lang="en-US" altLang="ko-KR" sz="1100" dirty="0">
                  <a:solidFill>
                    <a:schemeClr val="accent5">
                      <a:lumMod val="50000"/>
                    </a:schemeClr>
                  </a:solidFill>
                </a:rPr>
                <a:t>.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27DA3221-6A78-48D5-B133-00EF70F0160D}"/>
              </a:ext>
            </a:extLst>
          </p:cNvPr>
          <p:cNvSpPr txBox="1"/>
          <p:nvPr/>
        </p:nvSpPr>
        <p:spPr>
          <a:xfrm>
            <a:off x="443705" y="2251111"/>
            <a:ext cx="10882342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r>
              <a:rPr lang="ko-KR" altLang="en-US" sz="1300" i="1" dirty="0"/>
              <a:t>작성 기준 서체</a:t>
            </a:r>
            <a:r>
              <a:rPr lang="en-US" altLang="ko-KR" sz="1300" i="1" dirty="0"/>
              <a:t>(</a:t>
            </a:r>
            <a:r>
              <a:rPr lang="ko-KR" altLang="en-US" sz="1300" i="1" dirty="0" err="1"/>
              <a:t>맑은고딕</a:t>
            </a:r>
            <a:r>
              <a:rPr lang="ko-KR" altLang="en-US" sz="1300" i="1" dirty="0"/>
              <a:t> </a:t>
            </a:r>
            <a:r>
              <a:rPr lang="en-US" altLang="ko-KR" sz="1300" i="1" dirty="0"/>
              <a:t>, 13p </a:t>
            </a:r>
            <a:r>
              <a:rPr lang="ko-KR" altLang="en-US" sz="1300" i="1" dirty="0"/>
              <a:t>작성</a:t>
            </a:r>
            <a:r>
              <a:rPr lang="en-US" altLang="ko-KR" sz="1300" i="1" dirty="0"/>
              <a:t>)</a:t>
            </a:r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ko-KR" altLang="en-US" sz="1300" i="1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756F619-3AA5-4B2E-B8BB-682E00BFC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B029-3472-4704-9639-349250A3D6CA}" type="slidenum">
              <a:rPr lang="ko-KR" altLang="en-US" smtClean="0"/>
              <a:t>20</a:t>
            </a:fld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4E77FC76-33AA-4683-81AE-7BA697EDB3D0}"/>
              </a:ext>
            </a:extLst>
          </p:cNvPr>
          <p:cNvSpPr/>
          <p:nvPr/>
        </p:nvSpPr>
        <p:spPr>
          <a:xfrm>
            <a:off x="0" y="46655"/>
            <a:ext cx="1465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</a:rPr>
              <a:t>4. </a:t>
            </a:r>
            <a:r>
              <a:rPr lang="ko-KR" altLang="en-US" b="1" dirty="0">
                <a:solidFill>
                  <a:schemeClr val="bg1"/>
                </a:solidFill>
              </a:rPr>
              <a:t>참고 자료</a:t>
            </a:r>
          </a:p>
        </p:txBody>
      </p:sp>
    </p:spTree>
    <p:extLst>
      <p:ext uri="{BB962C8B-B14F-4D97-AF65-F5344CB8AC3E}">
        <p14:creationId xmlns:p14="http://schemas.microsoft.com/office/powerpoint/2010/main" val="1143900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33306EF2-AFEC-41E0-96C6-B1863F07A5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763484"/>
              </p:ext>
            </p:extLst>
          </p:nvPr>
        </p:nvGraphicFramePr>
        <p:xfrm>
          <a:off x="466380" y="782198"/>
          <a:ext cx="11259240" cy="5632873"/>
        </p:xfrm>
        <a:graphic>
          <a:graphicData uri="http://schemas.openxmlformats.org/drawingml/2006/table">
            <a:tbl>
              <a:tblPr/>
              <a:tblGrid>
                <a:gridCol w="1297106">
                  <a:extLst>
                    <a:ext uri="{9D8B030D-6E8A-4147-A177-3AD203B41FA5}">
                      <a16:colId xmlns:a16="http://schemas.microsoft.com/office/drawing/2014/main" val="1643236893"/>
                    </a:ext>
                  </a:extLst>
                </a:gridCol>
                <a:gridCol w="3315433">
                  <a:extLst>
                    <a:ext uri="{9D8B030D-6E8A-4147-A177-3AD203B41FA5}">
                      <a16:colId xmlns:a16="http://schemas.microsoft.com/office/drawing/2014/main" val="940217877"/>
                    </a:ext>
                  </a:extLst>
                </a:gridCol>
                <a:gridCol w="6646701">
                  <a:extLst>
                    <a:ext uri="{9D8B030D-6E8A-4147-A177-3AD203B41FA5}">
                      <a16:colId xmlns:a16="http://schemas.microsoft.com/office/drawing/2014/main" val="2845757307"/>
                    </a:ext>
                  </a:extLst>
                </a:gridCol>
              </a:tblGrid>
              <a:tr h="37204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단 체 명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915" marR="37915" marT="10482" marB="104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8100" marR="3810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 ※ e</a:t>
                      </a:r>
                      <a:r>
                        <a:rPr lang="ko-KR" altLang="en-US" sz="1300" kern="0" spc="0" dirty="0" err="1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나라도움</a:t>
                      </a:r>
                      <a:r>
                        <a:rPr lang="en-US" altLang="ko-KR" sz="1300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300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사업자등록증</a:t>
                      </a:r>
                      <a:r>
                        <a:rPr lang="en-US" altLang="ko-KR" sz="1300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300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또는 고유번호증</a:t>
                      </a:r>
                      <a:r>
                        <a:rPr lang="en-US" altLang="ko-KR" sz="1300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300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과 일치해야 함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915" marR="37915" marT="10482" marB="104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602570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단체주소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915" marR="37915" marT="10482" marB="104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 (</a:t>
                      </a:r>
                      <a:r>
                        <a:rPr lang="ko-KR" altLang="en-US" sz="13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우</a:t>
                      </a:r>
                      <a:r>
                        <a:rPr lang="en-US" altLang="ko-KR" sz="13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: 00000)</a:t>
                      </a:r>
                      <a:r>
                        <a:rPr lang="ko-KR" altLang="en-US" sz="1300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300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※ </a:t>
                      </a:r>
                      <a:r>
                        <a:rPr lang="ko-KR" altLang="en-US" sz="1300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동</a:t>
                      </a:r>
                      <a:r>
                        <a:rPr lang="en-US" altLang="ko-KR" sz="1300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300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면</a:t>
                      </a:r>
                      <a:r>
                        <a:rPr lang="en-US" altLang="ko-KR" sz="1300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300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읍 단위까지 상세 명시</a:t>
                      </a:r>
                      <a:r>
                        <a:rPr lang="en-US" altLang="ko-KR" sz="1300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300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사업자등록증 주소와 일치해야 함</a:t>
                      </a:r>
                      <a:r>
                        <a:rPr lang="en-US" altLang="ko-KR" sz="1300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915" marR="37915" marT="10482" marB="104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708831"/>
                  </a:ext>
                </a:extLst>
              </a:tr>
              <a:tr h="748090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현재 활동 지역</a:t>
                      </a:r>
                      <a:endParaRPr lang="en-US" altLang="ko-KR" sz="1300" b="1" kern="0" spc="0" dirty="0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해당 항목에 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‘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■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 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표시</a:t>
                      </a:r>
                    </a:p>
                  </a:txBody>
                  <a:tcPr marL="37915" marR="37915" marT="10482" marB="104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  </a:t>
                      </a:r>
                      <a:r>
                        <a:rPr lang="ko-KR" altLang="en-US" sz="13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□서울  □경기  □인천  □강원  □충북  □충남  □대전  □세종  □전북  □전남  □광주  □경북  □경남  □대구  □울산  </a:t>
                      </a:r>
                      <a:endParaRPr lang="en-US" altLang="ko-KR" sz="1300" kern="0" spc="0" dirty="0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  </a:t>
                      </a:r>
                      <a:r>
                        <a:rPr lang="ko-KR" altLang="en-US" sz="13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□부산  □제주  □전국</a:t>
                      </a:r>
                      <a:endParaRPr lang="ko-KR" altLang="en-US" sz="1300" kern="0" spc="-1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915" marR="37915" marT="10482" marB="104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561302"/>
                  </a:ext>
                </a:extLst>
              </a:tr>
              <a:tr h="2774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3990" marR="0" indent="-17399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 ※ </a:t>
                      </a:r>
                      <a:r>
                        <a:rPr lang="ko-KR" altLang="en-US" sz="1300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신청 주체의 현재 주 활동 지역이며 해당 공모 신청권역과 일치하지 않을 수 있음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915" marR="37915" marT="10482" marB="104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12259"/>
                  </a:ext>
                </a:extLst>
              </a:tr>
              <a:tr h="319456"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신청권역 </a:t>
                      </a:r>
                      <a:endParaRPr lang="en-US" altLang="ko-KR" sz="1300" b="1" kern="0" spc="0" dirty="0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및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주요 활동지역</a:t>
                      </a:r>
                      <a:endParaRPr lang="en-US" altLang="ko-KR" sz="1300" b="1" kern="0" spc="0" dirty="0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해당 항목에 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‘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■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 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표시</a:t>
                      </a:r>
                    </a:p>
                  </a:txBody>
                  <a:tcPr marL="37915" marR="37915" marT="10482" marB="104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신청권역 </a:t>
                      </a:r>
                      <a:r>
                        <a:rPr lang="en-US" altLang="ko-KR" sz="13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(6</a:t>
                      </a:r>
                      <a:r>
                        <a:rPr lang="ko-KR" altLang="en-US" sz="13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개 권역 중 </a:t>
                      </a:r>
                      <a:r>
                        <a:rPr lang="ko-KR" altLang="en-US" sz="1300" kern="0" spc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택</a:t>
                      </a:r>
                      <a:r>
                        <a:rPr lang="ko-KR" altLang="en-US" sz="13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3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1)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915" marR="37915" marT="10482" marB="104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□</a:t>
                      </a:r>
                      <a:r>
                        <a:rPr lang="ko-KR" altLang="en-US" sz="1300" kern="0" spc="-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수도권   </a:t>
                      </a:r>
                      <a:r>
                        <a:rPr lang="ko-KR" altLang="en-US" sz="13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□</a:t>
                      </a:r>
                      <a:r>
                        <a:rPr lang="ko-KR" altLang="en-US" sz="1300" kern="0" spc="-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강원권   </a:t>
                      </a:r>
                      <a:r>
                        <a:rPr lang="ko-KR" altLang="en-US" sz="13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□</a:t>
                      </a:r>
                      <a:r>
                        <a:rPr lang="ko-KR" altLang="en-US" sz="1300" kern="0" spc="-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충청권   </a:t>
                      </a:r>
                      <a:r>
                        <a:rPr lang="ko-KR" altLang="en-US" sz="13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□</a:t>
                      </a:r>
                      <a:r>
                        <a:rPr lang="ko-KR" altLang="en-US" sz="1300" kern="0" spc="-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경상권   </a:t>
                      </a:r>
                      <a:r>
                        <a:rPr lang="ko-KR" altLang="en-US" sz="13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□</a:t>
                      </a:r>
                      <a:r>
                        <a:rPr lang="ko-KR" altLang="en-US" sz="1300" kern="0" spc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전라권</a:t>
                      </a:r>
                      <a:r>
                        <a:rPr lang="ko-KR" altLang="en-US" sz="1300" kern="0" spc="-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   </a:t>
                      </a:r>
                      <a:r>
                        <a:rPr lang="ko-KR" altLang="en-US" sz="13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□</a:t>
                      </a:r>
                      <a:r>
                        <a:rPr lang="ko-KR" altLang="en-US" sz="1300" kern="0" spc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제주권</a:t>
                      </a:r>
                      <a:endParaRPr lang="ko-KR" altLang="en-US" sz="1300" kern="0" spc="-1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915" marR="37915" marT="10482" marB="104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971388"/>
                  </a:ext>
                </a:extLst>
              </a:tr>
              <a:tr h="33105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활동 지역 ①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915" marR="37915" marT="10482" marB="104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예</a:t>
                      </a:r>
                      <a:r>
                        <a:rPr lang="en-US" altLang="ko-KR" sz="1300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300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서울특별시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915" marR="37915" marT="10482" marB="104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615669"/>
                  </a:ext>
                </a:extLst>
              </a:tr>
              <a:tr h="33105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활동 지역 ②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915" marR="37915" marT="10482" marB="104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예</a:t>
                      </a:r>
                      <a:r>
                        <a:rPr lang="en-US" altLang="ko-KR" sz="1300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300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인천광역시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915" marR="37915" marT="10482" marB="104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928902"/>
                  </a:ext>
                </a:extLst>
              </a:tr>
              <a:tr h="33105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활동 지역 ③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915" marR="37915" marT="10482" marB="104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예</a:t>
                      </a:r>
                      <a:r>
                        <a:rPr lang="en-US" altLang="ko-KR" sz="1300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300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경기 </a:t>
                      </a:r>
                      <a:r>
                        <a:rPr lang="en-US" altLang="ko-KR" sz="1300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300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서북부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915" marR="37915" marT="10482" marB="104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479914"/>
                  </a:ext>
                </a:extLst>
              </a:tr>
              <a:tr h="122705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25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※ </a:t>
                      </a:r>
                      <a:r>
                        <a:rPr lang="ko-KR" altLang="en-US" sz="125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권역 내 </a:t>
                      </a:r>
                      <a:r>
                        <a:rPr lang="ko-KR" altLang="en-US" sz="1250" b="1" u="sng" kern="0" spc="0" dirty="0">
                          <a:solidFill>
                            <a:srgbClr val="0000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활동 지역</a:t>
                      </a:r>
                      <a:r>
                        <a:rPr lang="ko-KR" altLang="en-US" sz="125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을</a:t>
                      </a:r>
                      <a:r>
                        <a:rPr lang="ko-KR" altLang="en-US" sz="1250" b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50" b="1" u="sng" kern="0" spc="0" dirty="0">
                          <a:solidFill>
                            <a:srgbClr val="0000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특별시</a:t>
                      </a:r>
                      <a:r>
                        <a:rPr lang="en-US" altLang="ko-KR" sz="1250" b="1" u="sng" kern="0" spc="0" dirty="0">
                          <a:solidFill>
                            <a:srgbClr val="0000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250" b="1" u="sng" kern="0" spc="0" dirty="0">
                          <a:solidFill>
                            <a:srgbClr val="0000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광역시</a:t>
                      </a:r>
                      <a:r>
                        <a:rPr lang="en-US" altLang="ko-KR" sz="1250" b="1" u="sng" kern="0" spc="0" dirty="0">
                          <a:solidFill>
                            <a:srgbClr val="0000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250" b="1" u="sng" kern="0" spc="0" dirty="0">
                          <a:solidFill>
                            <a:srgbClr val="0000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도</a:t>
                      </a:r>
                      <a:r>
                        <a:rPr lang="en-US" altLang="ko-KR" sz="1250" b="1" u="sng" kern="0" spc="0" dirty="0">
                          <a:solidFill>
                            <a:srgbClr val="0000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250" b="1" u="sng" kern="0" spc="0" dirty="0">
                          <a:solidFill>
                            <a:srgbClr val="0000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남도</a:t>
                      </a:r>
                      <a:r>
                        <a:rPr lang="en-US" altLang="ko-KR" sz="1250" b="1" u="sng" kern="0" spc="0" dirty="0">
                          <a:solidFill>
                            <a:srgbClr val="0000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·</a:t>
                      </a:r>
                      <a:r>
                        <a:rPr lang="ko-KR" altLang="en-US" sz="1250" b="1" u="sng" kern="0" spc="0" dirty="0">
                          <a:solidFill>
                            <a:srgbClr val="0000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북도 구분 필수</a:t>
                      </a:r>
                      <a:r>
                        <a:rPr lang="en-US" altLang="ko-KR" sz="1250" b="1" u="sng" kern="0" spc="0" dirty="0">
                          <a:solidFill>
                            <a:srgbClr val="0000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250" b="1" u="sng" kern="0" spc="0" dirty="0">
                          <a:solidFill>
                            <a:srgbClr val="0000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단위</a:t>
                      </a:r>
                      <a:r>
                        <a:rPr lang="ko-KR" altLang="en-US" sz="125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로 기재</a:t>
                      </a:r>
                      <a:endParaRPr lang="ko-KR" altLang="en-US" sz="125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5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 ※ </a:t>
                      </a:r>
                      <a:r>
                        <a:rPr lang="ko-KR" altLang="en-US" sz="1250" kern="0" spc="-2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세부 행정구역 시</a:t>
                      </a:r>
                      <a:r>
                        <a:rPr lang="en-US" altLang="ko-KR" sz="1250" kern="0" spc="-2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·</a:t>
                      </a:r>
                      <a:r>
                        <a:rPr lang="ko-KR" altLang="en-US" sz="1250" kern="0" spc="-2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군</a:t>
                      </a:r>
                      <a:r>
                        <a:rPr lang="en-US" altLang="ko-KR" sz="1250" kern="0" spc="-2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·</a:t>
                      </a:r>
                      <a:r>
                        <a:rPr lang="ko-KR" altLang="en-US" sz="1250" kern="0" spc="-2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구</a:t>
                      </a:r>
                      <a:r>
                        <a:rPr lang="en-US" altLang="ko-KR" sz="1250" kern="0" spc="-2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·</a:t>
                      </a:r>
                      <a:r>
                        <a:rPr lang="ko-KR" altLang="en-US" sz="1250" kern="0" spc="-2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읍면</a:t>
                      </a:r>
                      <a:r>
                        <a:rPr lang="ko-KR" altLang="en-US" sz="1250" kern="0" spc="-2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 단위로 작성 불가하며</a:t>
                      </a:r>
                      <a:r>
                        <a:rPr lang="en-US" altLang="ko-KR" sz="1250" kern="0" spc="-2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250" kern="0" spc="-2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작성 시 심사 대상에서 제외됨</a:t>
                      </a:r>
                      <a:endParaRPr lang="ko-KR" altLang="en-US" sz="125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5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 ※ </a:t>
                      </a:r>
                      <a:r>
                        <a:rPr lang="ko-KR" altLang="en-US" sz="125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권역 선택 후 아래 주요 활동 지역 </a:t>
                      </a:r>
                      <a:r>
                        <a:rPr lang="ko-KR" altLang="en-US" sz="1250" kern="0" spc="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미작성</a:t>
                      </a:r>
                      <a:r>
                        <a:rPr lang="ko-KR" altLang="en-US" sz="125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 시 심사에 불이익이 있을 수 있음</a:t>
                      </a:r>
                      <a:endParaRPr lang="ko-KR" altLang="en-US" sz="125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5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 ※ </a:t>
                      </a:r>
                      <a:r>
                        <a:rPr lang="ko-KR" altLang="en-US" sz="125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작성된 권역 내 </a:t>
                      </a:r>
                      <a:r>
                        <a:rPr lang="en-US" altLang="ko-KR" sz="125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25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개 활동 지역을 기재할 수 있으며 우선순위로 구분하여 심사함</a:t>
                      </a:r>
                      <a:endParaRPr lang="ko-KR" altLang="en-US" sz="125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915" marR="37915" marT="10482" marB="104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085795"/>
                  </a:ext>
                </a:extLst>
              </a:tr>
              <a:tr h="130311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유의사항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915" marR="37915" marT="10482" marB="104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35890" marR="0" indent="-13589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5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 ⦁ </a:t>
                      </a:r>
                      <a:r>
                        <a:rPr lang="ko-KR" altLang="en-US" sz="125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단체정보</a:t>
                      </a:r>
                      <a:r>
                        <a:rPr lang="en-US" altLang="ko-KR" sz="125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25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단체명</a:t>
                      </a:r>
                      <a:r>
                        <a:rPr lang="en-US" altLang="ko-KR" sz="125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25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대표자명</a:t>
                      </a:r>
                      <a:r>
                        <a:rPr lang="en-US" altLang="ko-KR" sz="125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25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주소 등</a:t>
                      </a:r>
                      <a:r>
                        <a:rPr lang="en-US" altLang="ko-KR" sz="125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25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는 공모</a:t>
                      </a:r>
                      <a:r>
                        <a:rPr lang="ko-KR" altLang="en-US" sz="125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신청서 내 기재 내용과 </a:t>
                      </a:r>
                      <a:r>
                        <a:rPr lang="ko-KR" altLang="en-US" sz="125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사업자등록증</a:t>
                      </a:r>
                      <a:r>
                        <a:rPr lang="en-US" altLang="ko-KR" sz="125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25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고유번호증</a:t>
                      </a:r>
                      <a:r>
                        <a:rPr lang="en-US" altLang="ko-KR" sz="125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), </a:t>
                      </a:r>
                      <a:r>
                        <a:rPr lang="en-US" altLang="ko-KR" sz="125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e</a:t>
                      </a:r>
                      <a:r>
                        <a:rPr lang="ko-KR" altLang="en-US" sz="1250" kern="0" spc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나라도움</a:t>
                      </a:r>
                      <a:r>
                        <a:rPr lang="ko-KR" altLang="en-US" sz="125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 신청 내용이</a:t>
                      </a:r>
                      <a:r>
                        <a:rPr lang="ko-KR" altLang="en-US" sz="125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 일치해야 합니다</a:t>
                      </a:r>
                      <a:r>
                        <a:rPr lang="en-US" altLang="ko-KR" sz="125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25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135890" marR="0" indent="-13589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5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    ※ </a:t>
                      </a:r>
                      <a:r>
                        <a:rPr lang="ko-KR" altLang="en-US" sz="125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사업자등록증 또는 고유번호증은 </a:t>
                      </a:r>
                      <a:r>
                        <a:rPr lang="ko-KR" altLang="en-US" sz="1250" kern="0" spc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최신화하여</a:t>
                      </a:r>
                      <a:r>
                        <a:rPr lang="ko-KR" altLang="en-US" sz="125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5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제출 필수</a:t>
                      </a:r>
                      <a:endParaRPr lang="ko-KR" altLang="en-US" sz="125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129540" marR="0" indent="-12954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5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 ⦁ </a:t>
                      </a:r>
                      <a:r>
                        <a:rPr lang="ko-KR" altLang="en-US" sz="1250" kern="0" spc="-7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제공된 공모신청서 양식을 임의로 변경하는 경우</a:t>
                      </a:r>
                      <a:r>
                        <a:rPr lang="ko-KR" altLang="en-US" sz="125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 불이익이 있을 수 있습니다</a:t>
                      </a:r>
                      <a:r>
                        <a:rPr lang="en-US" altLang="ko-KR" sz="125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25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135890" marR="0" indent="-13589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5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 ⦁ 신청서 제출 전 기재한 내용에 오류가 없는지 확인해주십시오</a:t>
                      </a:r>
                      <a:r>
                        <a:rPr lang="en-US" altLang="ko-KR" sz="125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25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기재나 표기 오류</a:t>
                      </a:r>
                      <a:r>
                        <a:rPr lang="en-US" altLang="ko-KR" sz="125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25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정보 누락에 대한 책임은 신청 단체에 있습니다</a:t>
                      </a:r>
                      <a:r>
                        <a:rPr lang="en-US" altLang="ko-KR" sz="125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25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135890" marR="0" indent="-13589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5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 ⦁ 작성 내용이 허위로 밝혀질 경우</a:t>
                      </a:r>
                      <a:r>
                        <a:rPr lang="en-US" altLang="ko-KR" sz="125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25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선정이 확정된 사업이라도 취소될 수 있습니다</a:t>
                      </a:r>
                      <a:r>
                        <a:rPr lang="en-US" altLang="ko-KR" sz="125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25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915" marR="37915" marT="10482" marB="104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496201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5468C87F-DD84-4FF5-A10B-5BCB7D6C3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B029-3472-4704-9639-349250A3D6CA}" type="slidenum">
              <a:rPr lang="ko-KR" altLang="en-US" smtClean="0"/>
              <a:t>3</a:t>
            </a:fld>
            <a:endParaRPr lang="ko-KR" altLang="en-US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2D6E521A-33E1-46C2-8A46-8A8443D00FDC}"/>
              </a:ext>
            </a:extLst>
          </p:cNvPr>
          <p:cNvSpPr/>
          <p:nvPr/>
        </p:nvSpPr>
        <p:spPr>
          <a:xfrm>
            <a:off x="0" y="46655"/>
            <a:ext cx="1465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</a:rPr>
              <a:t>1. </a:t>
            </a:r>
            <a:r>
              <a:rPr lang="ko-KR" altLang="en-US" b="1" dirty="0">
                <a:solidFill>
                  <a:schemeClr val="bg1"/>
                </a:solidFill>
              </a:rPr>
              <a:t>신청 개요</a:t>
            </a:r>
          </a:p>
        </p:txBody>
      </p:sp>
    </p:spTree>
    <p:extLst>
      <p:ext uri="{BB962C8B-B14F-4D97-AF65-F5344CB8AC3E}">
        <p14:creationId xmlns:p14="http://schemas.microsoft.com/office/powerpoint/2010/main" val="1361169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553FF1DE-73A1-4572-9718-16B2879416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149146"/>
              </p:ext>
            </p:extLst>
          </p:nvPr>
        </p:nvGraphicFramePr>
        <p:xfrm>
          <a:off x="376547" y="840448"/>
          <a:ext cx="11438906" cy="5518622"/>
        </p:xfrm>
        <a:graphic>
          <a:graphicData uri="http://schemas.openxmlformats.org/drawingml/2006/table">
            <a:tbl>
              <a:tblPr/>
              <a:tblGrid>
                <a:gridCol w="1788155">
                  <a:extLst>
                    <a:ext uri="{9D8B030D-6E8A-4147-A177-3AD203B41FA5}">
                      <a16:colId xmlns:a16="http://schemas.microsoft.com/office/drawing/2014/main" val="546709316"/>
                    </a:ext>
                  </a:extLst>
                </a:gridCol>
                <a:gridCol w="1061516">
                  <a:extLst>
                    <a:ext uri="{9D8B030D-6E8A-4147-A177-3AD203B41FA5}">
                      <a16:colId xmlns:a16="http://schemas.microsoft.com/office/drawing/2014/main" val="4238026622"/>
                    </a:ext>
                  </a:extLst>
                </a:gridCol>
                <a:gridCol w="2459615">
                  <a:extLst>
                    <a:ext uri="{9D8B030D-6E8A-4147-A177-3AD203B41FA5}">
                      <a16:colId xmlns:a16="http://schemas.microsoft.com/office/drawing/2014/main" val="858709530"/>
                    </a:ext>
                  </a:extLst>
                </a:gridCol>
                <a:gridCol w="182168">
                  <a:extLst>
                    <a:ext uri="{9D8B030D-6E8A-4147-A177-3AD203B41FA5}">
                      <a16:colId xmlns:a16="http://schemas.microsoft.com/office/drawing/2014/main" val="1671489696"/>
                    </a:ext>
                  </a:extLst>
                </a:gridCol>
                <a:gridCol w="1428538">
                  <a:extLst>
                    <a:ext uri="{9D8B030D-6E8A-4147-A177-3AD203B41FA5}">
                      <a16:colId xmlns:a16="http://schemas.microsoft.com/office/drawing/2014/main" val="2873014753"/>
                    </a:ext>
                  </a:extLst>
                </a:gridCol>
                <a:gridCol w="4518914">
                  <a:extLst>
                    <a:ext uri="{9D8B030D-6E8A-4147-A177-3AD203B41FA5}">
                      <a16:colId xmlns:a16="http://schemas.microsoft.com/office/drawing/2014/main" val="596151534"/>
                    </a:ext>
                  </a:extLst>
                </a:gridCol>
              </a:tblGrid>
              <a:tr h="430576">
                <a:tc gridSpan="6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1. 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단체 개요</a:t>
                      </a:r>
                      <a:endParaRPr lang="ko-KR" altLang="en-US" sz="15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6046" marR="26046" marT="7201" marB="720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6046" marR="26046" marT="7201" marB="720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395349"/>
                  </a:ext>
                </a:extLst>
              </a:tr>
              <a:tr h="82450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설립연도</a:t>
                      </a:r>
                      <a:endParaRPr lang="en-US" altLang="ko-KR" sz="1300" b="1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6046" marR="26046" marT="7201" marB="720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0010" algn="l"/>
                          <a:tab pos="80010" algn="l"/>
                        </a:tabLst>
                      </a:pPr>
                      <a:r>
                        <a:rPr lang="en-US" altLang="ko-KR" sz="13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※ </a:t>
                      </a:r>
                      <a:r>
                        <a:rPr lang="ko-KR" altLang="en-US" sz="13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해당 단체명으로 설립된 연도 기입</a:t>
                      </a:r>
                      <a:endParaRPr lang="ko-KR" altLang="en-US" sz="1300" kern="0" spc="0" dirty="0">
                        <a:solidFill>
                          <a:srgbClr val="0000FF"/>
                        </a:solidFill>
                        <a:effectLst/>
                        <a:latin typeface="가는각진제목체"/>
                      </a:endParaRPr>
                    </a:p>
                  </a:txBody>
                  <a:tcPr marL="26046" marR="26046" marT="7201" marB="720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단체 유형</a:t>
                      </a:r>
                      <a:endParaRPr lang="en-US" altLang="ko-KR" sz="1300" b="1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해당 항목에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‘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■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 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표시</a:t>
                      </a:r>
                    </a:p>
                  </a:txBody>
                  <a:tcPr marL="26046" marR="26046" marT="7201" marB="720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□ 개인사업자</a:t>
                      </a:r>
                      <a:r>
                        <a:rPr lang="en-US" altLang="ko-KR" sz="13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3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 과세</a:t>
                      </a:r>
                      <a:r>
                        <a:rPr lang="en-US" altLang="ko-KR" sz="13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3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 면세</a:t>
                      </a:r>
                      <a:r>
                        <a:rPr lang="en-US" altLang="ko-KR" sz="13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□ 법인사업자</a:t>
                      </a:r>
                      <a:r>
                        <a:rPr lang="en-US" altLang="ko-KR" sz="13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3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 과세</a:t>
                      </a:r>
                      <a:r>
                        <a:rPr lang="en-US" altLang="ko-KR" sz="13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3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 면세</a:t>
                      </a:r>
                      <a:r>
                        <a:rPr lang="en-US" altLang="ko-KR" sz="13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□ 임의문화시설</a:t>
                      </a:r>
                      <a:r>
                        <a:rPr lang="en-US" altLang="ko-KR" sz="13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3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고유번호</a:t>
                      </a:r>
                      <a:r>
                        <a:rPr lang="en-US" altLang="ko-KR" sz="13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6046" marR="26046" marT="7201" marB="720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063033"/>
                  </a:ext>
                </a:extLst>
              </a:tr>
              <a:tr h="69102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</a:t>
                      </a:r>
                      <a:r>
                        <a:rPr lang="en-US" altLang="ko-KR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허가사항</a:t>
                      </a:r>
                      <a:endParaRPr lang="en-US" altLang="ko-KR" sz="1300" b="1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해당 항목에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‘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■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 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표시</a:t>
                      </a:r>
                    </a:p>
                  </a:txBody>
                  <a:tcPr marL="26046" marR="26046" marT="7201" marB="720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□ 전문예술법인   □ 전문예술단체   □ 사회적기업</a:t>
                      </a:r>
                      <a:r>
                        <a:rPr lang="en-US" altLang="ko-KR" sz="13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3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고용노동부</a:t>
                      </a:r>
                      <a:r>
                        <a:rPr lang="en-US" altLang="ko-KR" sz="13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  </a:t>
                      </a:r>
                      <a:r>
                        <a:rPr lang="ko-KR" altLang="en-US" sz="13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 사회적협동조합   □ 여성기업</a:t>
                      </a:r>
                      <a:r>
                        <a:rPr lang="en-US" altLang="ko-KR" sz="13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3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중소기업청</a:t>
                      </a:r>
                      <a:r>
                        <a:rPr lang="en-US" altLang="ko-KR" sz="13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□ 기타</a:t>
                      </a:r>
                      <a:r>
                        <a:rPr lang="en-US" altLang="ko-KR" sz="13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3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마을기업</a:t>
                      </a:r>
                      <a:r>
                        <a:rPr lang="en-US" altLang="ko-KR" sz="13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3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장애인 기업 등</a:t>
                      </a:r>
                      <a:r>
                        <a:rPr lang="en-US" altLang="ko-KR" sz="13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 </a:t>
                      </a:r>
                      <a:r>
                        <a:rPr lang="en-US" altLang="ko-KR" sz="1300" kern="0" spc="-5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※ </a:t>
                      </a:r>
                      <a:r>
                        <a:rPr lang="ko-KR" altLang="en-US" sz="1300" kern="0" spc="-5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선택</a:t>
                      </a:r>
                      <a:r>
                        <a:rPr lang="en-US" altLang="ko-KR" sz="1300" kern="0" spc="-5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300" kern="0" spc="-5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중복가능</a:t>
                      </a:r>
                      <a:r>
                        <a:rPr lang="en-US" altLang="ko-KR" sz="1300" kern="0" spc="-5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6046" marR="26046" marT="7201" marB="720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6046" marR="26046" marT="7201" marB="720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1E6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6046" marR="26046" marT="7201" marB="720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459778"/>
                  </a:ext>
                </a:extLst>
              </a:tr>
              <a:tr h="52637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주요사업</a:t>
                      </a:r>
                      <a:endParaRPr lang="en-US" altLang="ko-KR" sz="1300" b="1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해당 항목에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‘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■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 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표시</a:t>
                      </a:r>
                    </a:p>
                  </a:txBody>
                  <a:tcPr marL="26046" marR="26046" marT="7201" marB="720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□ 예술창작   □ 예술교육   □ 서비스 및 판매   □ 기타</a:t>
                      </a:r>
                      <a:r>
                        <a:rPr lang="en-US" altLang="ko-KR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   ) </a:t>
                      </a:r>
                      <a:r>
                        <a:rPr lang="en-US" altLang="ko-KR" sz="13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※ </a:t>
                      </a:r>
                      <a:r>
                        <a:rPr lang="ko-KR" altLang="en-US" sz="13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단체가 연간 </a:t>
                      </a:r>
                      <a:r>
                        <a:rPr lang="en-US" altLang="ko-KR" sz="13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50% </a:t>
                      </a:r>
                      <a:r>
                        <a:rPr lang="ko-KR" altLang="en-US" sz="13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이상 주로 하는 사업에 체크</a:t>
                      </a:r>
                      <a:r>
                        <a:rPr lang="en-US" altLang="ko-KR" sz="13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lang="ko-KR" altLang="en-US" sz="13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복수 선택 가능</a:t>
                      </a:r>
                      <a:r>
                        <a:rPr lang="en-US" altLang="ko-KR" sz="13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</a:t>
                      </a:r>
                      <a:endParaRPr lang="ko-KR" altLang="en-US" sz="1300" kern="0" spc="-100" dirty="0">
                        <a:solidFill>
                          <a:srgbClr val="000000"/>
                        </a:solidFill>
                        <a:effectLst/>
                        <a:latin typeface="나눔고딕 ExtraBold"/>
                      </a:endParaRPr>
                    </a:p>
                  </a:txBody>
                  <a:tcPr marL="26046" marR="26046" marT="7201" marB="720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6046" marR="26046" marT="7201" marB="720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1E6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kern="0" spc="-100" dirty="0">
                        <a:solidFill>
                          <a:srgbClr val="000000"/>
                        </a:solidFill>
                        <a:effectLst/>
                        <a:latin typeface="나눔고딕 ExtraBold"/>
                      </a:endParaRPr>
                    </a:p>
                  </a:txBody>
                  <a:tcPr marL="26046" marR="26046" marT="7201" marB="720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681453"/>
                  </a:ext>
                </a:extLst>
              </a:tr>
              <a:tr h="66708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상근인력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6046" marR="26046" marT="7201" marB="720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u="none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명</a:t>
                      </a:r>
                      <a:endParaRPr lang="ko-KR" altLang="en-US" sz="1300" u="none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0010" algn="l"/>
                          <a:tab pos="80010" algn="l"/>
                        </a:tabLst>
                      </a:pPr>
                      <a:r>
                        <a:rPr lang="en-US" altLang="ko-KR" sz="13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※ </a:t>
                      </a:r>
                      <a:r>
                        <a:rPr lang="ko-KR" altLang="en-US" sz="13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단체 내부 상주 및 상근 직원 인원</a:t>
                      </a:r>
                      <a:endParaRPr lang="ko-KR" altLang="en-US" sz="1300" kern="0" spc="0" dirty="0">
                        <a:solidFill>
                          <a:srgbClr val="0000FF"/>
                        </a:solidFill>
                        <a:effectLst/>
                        <a:latin typeface="가는각진제목체"/>
                      </a:endParaRPr>
                    </a:p>
                  </a:txBody>
                  <a:tcPr marL="26046" marR="26046" marT="7201" marB="720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유의사항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6046" marR="26046" marT="7201" marB="720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kern="0" spc="-4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※ </a:t>
                      </a:r>
                      <a:r>
                        <a:rPr lang="ko-KR" altLang="en-US" sz="1300" kern="0" spc="-4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단체 정보 및 실적 관련 소개는 최대 </a:t>
                      </a:r>
                      <a:r>
                        <a:rPr lang="en-US" altLang="ko-KR" sz="1300" kern="0" spc="-4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1300" kern="0" spc="-4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쪽 이내 작성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6046" marR="26046" marT="7201" marB="720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359914"/>
                  </a:ext>
                </a:extLst>
              </a:tr>
              <a:tr h="481818">
                <a:tc gridSpan="6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2. 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문화예술 관련 주요 활동 실적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교육 외 활동 기재 가능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295910" marR="0" indent="-147320" algn="just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※ </a:t>
                      </a:r>
                      <a:r>
                        <a:rPr lang="ko-KR" altLang="en-US" sz="13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단체 대표자 등 개인 이력이 아닌 신청 단체명으로 활동한 실적만 기재</a:t>
                      </a:r>
                      <a:endParaRPr lang="ko-KR" altLang="en-US" sz="1300" kern="0" spc="-100" dirty="0">
                        <a:solidFill>
                          <a:srgbClr val="000000"/>
                        </a:solidFill>
                        <a:effectLst/>
                        <a:latin typeface="나눔고딕 ExtraBold"/>
                      </a:endParaRPr>
                    </a:p>
                  </a:txBody>
                  <a:tcPr marL="26046" marR="26046" marT="7201" marB="720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295910" marR="0" indent="-147320" algn="just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kern="0" spc="-100" dirty="0">
                        <a:solidFill>
                          <a:srgbClr val="000000"/>
                        </a:solidFill>
                        <a:effectLst/>
                        <a:latin typeface="나눔고딕 ExtraBold"/>
                      </a:endParaRPr>
                    </a:p>
                  </a:txBody>
                  <a:tcPr marL="26046" marR="26046" marT="7201" marB="720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657690"/>
                  </a:ext>
                </a:extLst>
              </a:tr>
              <a:tr h="377263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0060" algn="l"/>
                          <a:tab pos="767080" algn="l"/>
                        </a:tabLs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연도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6046" marR="26046" marT="7201" marB="720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참여 사업명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6046" marR="26046" marT="7201" marB="720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지원기관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6046" marR="26046" marT="7201" marB="720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6046" marR="26046" marT="7201" marB="720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0415082"/>
                  </a:ext>
                </a:extLst>
              </a:tr>
              <a:tr h="286439"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FF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6046" marR="26046" marT="7201" marB="720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95910" marR="0" indent="-147320" algn="just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kern="0" spc="0" dirty="0">
                        <a:solidFill>
                          <a:srgbClr val="0000FF"/>
                        </a:solidFill>
                        <a:effectLst/>
                        <a:latin typeface="나눔고딕 ExtraBold"/>
                      </a:endParaRPr>
                    </a:p>
                  </a:txBody>
                  <a:tcPr marL="26046" marR="26046" marT="7201" marB="720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kern="0" spc="0" dirty="0">
                        <a:solidFill>
                          <a:srgbClr val="0000FF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6046" marR="26046" marT="7201" marB="720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kern="0" spc="0" dirty="0">
                        <a:solidFill>
                          <a:srgbClr val="0000FF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6046" marR="26046" marT="7201" marB="720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7274928"/>
                  </a:ext>
                </a:extLst>
              </a:tr>
              <a:tr h="305747"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FF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6046" marR="26046" marT="7201" marB="720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kern="0" spc="0" dirty="0">
                        <a:solidFill>
                          <a:srgbClr val="0000FF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6046" marR="26046" marT="7201" marB="720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kern="0" spc="0" dirty="0">
                        <a:solidFill>
                          <a:srgbClr val="0000FF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6046" marR="26046" marT="7201" marB="720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kern="0" spc="0" dirty="0">
                        <a:solidFill>
                          <a:srgbClr val="0000FF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6046" marR="26046" marT="7201" marB="720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72382"/>
                  </a:ext>
                </a:extLst>
              </a:tr>
              <a:tr h="305747"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FF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6046" marR="26046" marT="7201" marB="720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kern="0" spc="0" dirty="0">
                        <a:solidFill>
                          <a:srgbClr val="0000FF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6046" marR="26046" marT="7201" marB="720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kern="0" spc="0" dirty="0">
                        <a:solidFill>
                          <a:srgbClr val="0000FF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6046" marR="26046" marT="7201" marB="720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kern="0" spc="0" dirty="0">
                        <a:solidFill>
                          <a:srgbClr val="0000FF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6046" marR="26046" marT="7201" marB="720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4564401"/>
                  </a:ext>
                </a:extLst>
              </a:tr>
              <a:tr h="305747"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FF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6046" marR="26046" marT="7201" marB="720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kern="0" spc="0" dirty="0">
                        <a:solidFill>
                          <a:srgbClr val="0000FF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6046" marR="26046" marT="7201" marB="720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kern="0" spc="0" dirty="0">
                        <a:solidFill>
                          <a:srgbClr val="0000FF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6046" marR="26046" marT="7201" marB="720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kern="0" spc="0" dirty="0">
                        <a:solidFill>
                          <a:srgbClr val="0000FF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6046" marR="26046" marT="7201" marB="720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5199208"/>
                  </a:ext>
                </a:extLst>
              </a:tr>
              <a:tr h="305747"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FF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6046" marR="26046" marT="7201" marB="720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kern="0" spc="0" dirty="0">
                        <a:solidFill>
                          <a:srgbClr val="0000FF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6046" marR="26046" marT="7201" marB="720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kern="0" spc="0" dirty="0">
                        <a:solidFill>
                          <a:srgbClr val="0000FF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6046" marR="26046" marT="7201" marB="720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kern="0" spc="0" dirty="0">
                        <a:solidFill>
                          <a:srgbClr val="0000FF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6046" marR="26046" marT="7201" marB="720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113214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48C5498-5607-41D2-B531-D87D8806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B029-3472-4704-9639-349250A3D6CA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1C838532-CAF8-4FBE-9B9C-6E14544AEFBC}"/>
              </a:ext>
            </a:extLst>
          </p:cNvPr>
          <p:cNvSpPr/>
          <p:nvPr/>
        </p:nvSpPr>
        <p:spPr>
          <a:xfrm>
            <a:off x="0" y="46655"/>
            <a:ext cx="1465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</a:rPr>
              <a:t>1. </a:t>
            </a:r>
            <a:r>
              <a:rPr lang="ko-KR" altLang="en-US" b="1" dirty="0">
                <a:solidFill>
                  <a:schemeClr val="bg1"/>
                </a:solidFill>
              </a:rPr>
              <a:t>신청 개요</a:t>
            </a:r>
          </a:p>
        </p:txBody>
      </p:sp>
    </p:spTree>
    <p:extLst>
      <p:ext uri="{BB962C8B-B14F-4D97-AF65-F5344CB8AC3E}">
        <p14:creationId xmlns:p14="http://schemas.microsoft.com/office/powerpoint/2010/main" val="3687670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3900CD56-8DBB-4503-ADE9-EF8831140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273101"/>
              </p:ext>
            </p:extLst>
          </p:nvPr>
        </p:nvGraphicFramePr>
        <p:xfrm>
          <a:off x="385590" y="815246"/>
          <a:ext cx="11292289" cy="5728773"/>
        </p:xfrm>
        <a:graphic>
          <a:graphicData uri="http://schemas.openxmlformats.org/drawingml/2006/table">
            <a:tbl>
              <a:tblPr/>
              <a:tblGrid>
                <a:gridCol w="1172622">
                  <a:extLst>
                    <a:ext uri="{9D8B030D-6E8A-4147-A177-3AD203B41FA5}">
                      <a16:colId xmlns:a16="http://schemas.microsoft.com/office/drawing/2014/main" val="4280932755"/>
                    </a:ext>
                  </a:extLst>
                </a:gridCol>
                <a:gridCol w="10119667">
                  <a:extLst>
                    <a:ext uri="{9D8B030D-6E8A-4147-A177-3AD203B41FA5}">
                      <a16:colId xmlns:a16="http://schemas.microsoft.com/office/drawing/2014/main" val="233968992"/>
                    </a:ext>
                  </a:extLst>
                </a:gridCol>
              </a:tblGrid>
              <a:tr h="485958"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3. 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단체 소개</a:t>
                      </a:r>
                      <a:endParaRPr lang="ko-KR" altLang="en-US" sz="15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612535"/>
                  </a:ext>
                </a:extLst>
              </a:tr>
              <a:tr h="307521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0060" algn="l"/>
                          <a:tab pos="767080" algn="l"/>
                        </a:tabLs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경력 관련 </a:t>
                      </a:r>
                      <a:endParaRPr lang="en-US" altLang="ko-KR" sz="1300" b="1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0060" algn="l"/>
                          <a:tab pos="767080" algn="l"/>
                        </a:tabLs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주요 성과 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340" marR="0" indent="-18034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예시</a:t>
                      </a:r>
                      <a:r>
                        <a:rPr lang="en-US" altLang="ko-KR" sz="13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- </a:t>
                      </a:r>
                      <a:r>
                        <a:rPr lang="ko-KR" altLang="en-US" sz="13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지역 예술가 활용을 통한 문화 예술사업 운영</a:t>
                      </a:r>
                      <a:r>
                        <a:rPr lang="en-US" altLang="ko-KR" sz="13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3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지역 소외계층 및 소외 시설 대상 문화예술 사업 운영</a:t>
                      </a:r>
                      <a:r>
                        <a:rPr lang="en-US" altLang="ko-KR" sz="13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</a:p>
                    <a:p>
                      <a:pPr marL="180340" marR="0" indent="-18034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</a:t>
                      </a:r>
                      <a:r>
                        <a:rPr lang="ko-KR" altLang="en-US" sz="13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공예 관련 사업 운영 경험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252730" marR="0" indent="-25273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- </a:t>
                      </a:r>
                      <a:r>
                        <a:rPr lang="ko-KR" altLang="en-US" sz="13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공예체험 활동</a:t>
                      </a:r>
                      <a:r>
                        <a:rPr lang="en-US" altLang="ko-KR" sz="13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3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공예교육 프로그램 운영 경험 등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236545"/>
                  </a:ext>
                </a:extLst>
              </a:tr>
              <a:tr h="216759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0060" algn="l"/>
                          <a:tab pos="767080" algn="l"/>
                        </a:tabLst>
                      </a:pPr>
                      <a:r>
                        <a:rPr lang="ko-KR" altLang="en-US" sz="13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참고 자료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340" marR="0" indent="-18034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예시</a:t>
                      </a:r>
                      <a:r>
                        <a:rPr lang="en-US" altLang="ko-KR" sz="13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3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단체 소개 자료</a:t>
                      </a:r>
                      <a:r>
                        <a:rPr lang="en-US" altLang="ko-KR" sz="13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3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홈페이지</a:t>
                      </a:r>
                      <a:r>
                        <a:rPr lang="en-US" altLang="ko-KR" sz="13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SNS </a:t>
                      </a:r>
                      <a:r>
                        <a:rPr lang="ko-KR" altLang="en-US" sz="13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등 웹페이지 주소 기재</a:t>
                      </a:r>
                      <a:r>
                        <a:rPr lang="en-US" altLang="ko-KR" sz="1300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38100" marR="3810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kern="0" spc="-4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※ </a:t>
                      </a:r>
                      <a:r>
                        <a:rPr lang="ko-KR" altLang="en-US" sz="1300" kern="0" spc="-4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이미지 파일 및 영상 자료 삽입 불가 </a:t>
                      </a:r>
                      <a:r>
                        <a:rPr lang="en-US" altLang="ko-KR" sz="1300" kern="0" spc="-4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300" kern="0" spc="-4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슬라이드</a:t>
                      </a:r>
                      <a:r>
                        <a:rPr lang="en-US" altLang="ko-KR" sz="1300" kern="0" spc="-4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20, </a:t>
                      </a:r>
                      <a:r>
                        <a:rPr lang="ko-KR" altLang="en-US" sz="1300" kern="0" spc="-40" dirty="0" err="1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참고자료란에</a:t>
                      </a:r>
                      <a:r>
                        <a:rPr lang="ko-KR" altLang="en-US" sz="1300" kern="0" spc="-4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첨부 가능</a:t>
                      </a:r>
                      <a:r>
                        <a:rPr lang="en-US" altLang="ko-KR" sz="1300" kern="0" spc="-4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098162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E8EF3F0-3757-4338-82BE-A7BDB71C9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B029-3472-4704-9639-349250A3D6CA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2B8EC4DE-308A-4A2C-8BF5-07F4D00AF4DC}"/>
              </a:ext>
            </a:extLst>
          </p:cNvPr>
          <p:cNvSpPr/>
          <p:nvPr/>
        </p:nvSpPr>
        <p:spPr>
          <a:xfrm>
            <a:off x="0" y="46655"/>
            <a:ext cx="1465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</a:rPr>
              <a:t>1. </a:t>
            </a:r>
            <a:r>
              <a:rPr lang="ko-KR" altLang="en-US" b="1" dirty="0">
                <a:solidFill>
                  <a:schemeClr val="bg1"/>
                </a:solidFill>
              </a:rPr>
              <a:t>신청 개요</a:t>
            </a:r>
          </a:p>
        </p:txBody>
      </p:sp>
    </p:spTree>
    <p:extLst>
      <p:ext uri="{BB962C8B-B14F-4D97-AF65-F5344CB8AC3E}">
        <p14:creationId xmlns:p14="http://schemas.microsoft.com/office/powerpoint/2010/main" val="191571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>
            <a:extLst>
              <a:ext uri="{FF2B5EF4-FFF2-40B4-BE49-F238E27FC236}">
                <a16:creationId xmlns:a16="http://schemas.microsoft.com/office/drawing/2014/main" id="{DA1A1C6A-4B07-40B2-A7E1-3D39EB4CE7F1}"/>
              </a:ext>
            </a:extLst>
          </p:cNvPr>
          <p:cNvGrpSpPr/>
          <p:nvPr/>
        </p:nvGrpSpPr>
        <p:grpSpPr>
          <a:xfrm>
            <a:off x="367550" y="795293"/>
            <a:ext cx="10958498" cy="875240"/>
            <a:chOff x="367550" y="795293"/>
            <a:chExt cx="10958498" cy="87524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9BB2CC9-1E66-4D1F-9316-19A8214AA33E}"/>
                </a:ext>
              </a:extLst>
            </p:cNvPr>
            <p:cNvSpPr txBox="1"/>
            <p:nvPr/>
          </p:nvSpPr>
          <p:spPr>
            <a:xfrm>
              <a:off x="367550" y="795293"/>
              <a:ext cx="108823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400" b="1" dirty="0"/>
                <a:t>□ 지원동기 및 추진 배경</a:t>
              </a:r>
              <a:endParaRPr lang="en-US" altLang="ko-KR" sz="1400" b="1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D29451F-7E15-4FA6-B6A0-7133FA542B32}"/>
                </a:ext>
              </a:extLst>
            </p:cNvPr>
            <p:cNvSpPr txBox="1"/>
            <p:nvPr/>
          </p:nvSpPr>
          <p:spPr>
            <a:xfrm>
              <a:off x="443705" y="1103070"/>
              <a:ext cx="10882343" cy="5674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171450" indent="-171450" fontAlgn="base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ko-KR" altLang="en-US" sz="1100" dirty="0">
                  <a:solidFill>
                    <a:schemeClr val="accent5">
                      <a:lumMod val="50000"/>
                    </a:schemeClr>
                  </a:solidFill>
                </a:rPr>
                <a:t>본 사업에 지원하게 된 배경</a:t>
              </a:r>
              <a:r>
                <a:rPr lang="en-US" altLang="ko-KR" sz="1100" dirty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  <a:r>
                <a:rPr lang="ko-KR" altLang="en-US" sz="1100" dirty="0">
                  <a:solidFill>
                    <a:schemeClr val="accent5">
                      <a:lumMod val="50000"/>
                    </a:schemeClr>
                  </a:solidFill>
                </a:rPr>
                <a:t>및 해당 지역과 교육 대상자에 대한 필요성 등을 자유롭게 기재해 주세요</a:t>
              </a:r>
              <a:r>
                <a:rPr lang="en-US" altLang="ko-KR" sz="1100" dirty="0">
                  <a:solidFill>
                    <a:schemeClr val="accent5">
                      <a:lumMod val="50000"/>
                    </a:schemeClr>
                  </a:solidFill>
                </a:rPr>
                <a:t>.</a:t>
              </a:r>
            </a:p>
            <a:p>
              <a:pPr marL="171450" indent="-171450" fontAlgn="base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ko-KR" altLang="en-US" sz="1100" dirty="0">
                  <a:solidFill>
                    <a:schemeClr val="accent5">
                      <a:lumMod val="50000"/>
                    </a:schemeClr>
                  </a:solidFill>
                </a:rPr>
                <a:t>페이지 추가가 필요할 경우 </a:t>
              </a:r>
              <a:r>
                <a:rPr lang="en-US" altLang="ko-KR" sz="1100" dirty="0">
                  <a:solidFill>
                    <a:schemeClr val="accent5">
                      <a:lumMod val="50000"/>
                    </a:schemeClr>
                  </a:solidFill>
                </a:rPr>
                <a:t>‘</a:t>
              </a:r>
              <a:r>
                <a:rPr lang="ko-KR" altLang="en-US" sz="1100" dirty="0">
                  <a:solidFill>
                    <a:schemeClr val="accent5">
                      <a:lumMod val="50000"/>
                    </a:schemeClr>
                  </a:solidFill>
                </a:rPr>
                <a:t>새 슬라이드 추가</a:t>
              </a:r>
              <a:r>
                <a:rPr lang="en-US" altLang="ko-KR" sz="1100" dirty="0">
                  <a:solidFill>
                    <a:schemeClr val="accent5">
                      <a:lumMod val="50000"/>
                    </a:schemeClr>
                  </a:solidFill>
                </a:rPr>
                <a:t>’ </a:t>
              </a:r>
              <a:r>
                <a:rPr lang="ko-KR" altLang="en-US" sz="1100" dirty="0">
                  <a:solidFill>
                    <a:schemeClr val="accent5">
                      <a:lumMod val="50000"/>
                    </a:schemeClr>
                  </a:solidFill>
                </a:rPr>
                <a:t>하시어 작성해 주세요</a:t>
              </a:r>
              <a:r>
                <a:rPr lang="en-US" altLang="ko-KR" sz="1100" dirty="0">
                  <a:solidFill>
                    <a:schemeClr val="accent5">
                      <a:lumMod val="50000"/>
                    </a:schemeClr>
                  </a:solidFill>
                </a:rPr>
                <a:t>.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27DA3221-6A78-48D5-B133-00EF70F0160D}"/>
              </a:ext>
            </a:extLst>
          </p:cNvPr>
          <p:cNvSpPr txBox="1"/>
          <p:nvPr/>
        </p:nvSpPr>
        <p:spPr>
          <a:xfrm>
            <a:off x="443705" y="2251111"/>
            <a:ext cx="10882342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r>
              <a:rPr lang="ko-KR" altLang="en-US" sz="1300" i="1" dirty="0"/>
              <a:t>작성 기준 서체</a:t>
            </a:r>
            <a:r>
              <a:rPr lang="en-US" altLang="ko-KR" sz="1300" i="1" dirty="0"/>
              <a:t>(</a:t>
            </a:r>
            <a:r>
              <a:rPr lang="ko-KR" altLang="en-US" sz="1300" i="1" dirty="0" err="1"/>
              <a:t>맑은고딕</a:t>
            </a:r>
            <a:r>
              <a:rPr lang="ko-KR" altLang="en-US" sz="1300" i="1" dirty="0"/>
              <a:t> </a:t>
            </a:r>
            <a:r>
              <a:rPr lang="en-US" altLang="ko-KR" sz="1300" i="1" dirty="0"/>
              <a:t>, 13p </a:t>
            </a:r>
            <a:r>
              <a:rPr lang="ko-KR" altLang="en-US" sz="1300" i="1" dirty="0"/>
              <a:t>작성</a:t>
            </a:r>
            <a:r>
              <a:rPr lang="en-US" altLang="ko-KR" sz="1300" i="1" dirty="0"/>
              <a:t>)</a:t>
            </a:r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ko-KR" altLang="en-US" sz="1300" i="1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756F619-3AA5-4B2E-B8BB-682E00BFC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B029-3472-4704-9639-349250A3D6CA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4E77FC76-33AA-4683-81AE-7BA697EDB3D0}"/>
              </a:ext>
            </a:extLst>
          </p:cNvPr>
          <p:cNvSpPr/>
          <p:nvPr/>
        </p:nvSpPr>
        <p:spPr>
          <a:xfrm>
            <a:off x="0" y="46655"/>
            <a:ext cx="1465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</a:rPr>
              <a:t>2</a:t>
            </a:r>
            <a:r>
              <a:rPr lang="en-US" altLang="ko-KR" b="1">
                <a:solidFill>
                  <a:schemeClr val="bg1"/>
                </a:solidFill>
              </a:rPr>
              <a:t>. </a:t>
            </a:r>
            <a:r>
              <a:rPr lang="ko-KR" altLang="en-US" b="1" dirty="0">
                <a:solidFill>
                  <a:schemeClr val="bg1"/>
                </a:solidFill>
              </a:rPr>
              <a:t>사업 개요</a:t>
            </a:r>
          </a:p>
        </p:txBody>
      </p:sp>
    </p:spTree>
    <p:extLst>
      <p:ext uri="{BB962C8B-B14F-4D97-AF65-F5344CB8AC3E}">
        <p14:creationId xmlns:p14="http://schemas.microsoft.com/office/powerpoint/2010/main" val="2696769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9BB2CC9-1E66-4D1F-9316-19A8214AA33E}"/>
              </a:ext>
            </a:extLst>
          </p:cNvPr>
          <p:cNvSpPr txBox="1"/>
          <p:nvPr/>
        </p:nvSpPr>
        <p:spPr>
          <a:xfrm>
            <a:off x="367550" y="795293"/>
            <a:ext cx="111310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/>
              <a:t>□ 목적 및 목표</a:t>
            </a:r>
            <a:endParaRPr lang="en-US" altLang="ko-KR" sz="13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3FC074-318F-4E79-8F3E-D0A5C1003C87}"/>
              </a:ext>
            </a:extLst>
          </p:cNvPr>
          <p:cNvSpPr txBox="1"/>
          <p:nvPr/>
        </p:nvSpPr>
        <p:spPr>
          <a:xfrm>
            <a:off x="443705" y="1103070"/>
            <a:ext cx="10882343" cy="8213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추진 배경을 바탕으로 한 사업 중점 목적 및 목표를 자유롭게 기재해 주세요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171450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주요 참여대상자는 </a:t>
            </a:r>
            <a:r>
              <a:rPr lang="ko-KR" altLang="en-US" sz="1100" dirty="0" err="1">
                <a:solidFill>
                  <a:schemeClr val="accent5">
                    <a:lumMod val="50000"/>
                  </a:schemeClr>
                </a:solidFill>
              </a:rPr>
              <a:t>누구이며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어떤 공예교육을 통해 어떠한 가치를 실현하고자 하는지 설명해 주세요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171450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페이지 추가가 필요할 경우 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‘</a:t>
            </a: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새 슬라이드 추가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’ </a:t>
            </a: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하시어 작성해 주세요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09F994-B447-4DD7-AC07-0FF1793B008A}"/>
              </a:ext>
            </a:extLst>
          </p:cNvPr>
          <p:cNvSpPr txBox="1"/>
          <p:nvPr/>
        </p:nvSpPr>
        <p:spPr>
          <a:xfrm>
            <a:off x="443705" y="2251111"/>
            <a:ext cx="10882342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r>
              <a:rPr lang="ko-KR" altLang="en-US" sz="1300" i="1" dirty="0"/>
              <a:t>작성 기준 서체</a:t>
            </a:r>
            <a:r>
              <a:rPr lang="en-US" altLang="ko-KR" sz="1300" i="1" dirty="0"/>
              <a:t>(</a:t>
            </a:r>
            <a:r>
              <a:rPr lang="ko-KR" altLang="en-US" sz="1300" i="1" dirty="0" err="1"/>
              <a:t>맑은고딕</a:t>
            </a:r>
            <a:r>
              <a:rPr lang="ko-KR" altLang="en-US" sz="1300" i="1" dirty="0"/>
              <a:t> </a:t>
            </a:r>
            <a:r>
              <a:rPr lang="en-US" altLang="ko-KR" sz="1300" i="1" dirty="0"/>
              <a:t>, 13p </a:t>
            </a:r>
            <a:r>
              <a:rPr lang="ko-KR" altLang="en-US" sz="1300" i="1" dirty="0"/>
              <a:t>작성</a:t>
            </a:r>
            <a:r>
              <a:rPr lang="en-US" altLang="ko-KR" sz="1300" i="1" dirty="0"/>
              <a:t>)</a:t>
            </a:r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ko-KR" altLang="en-US" sz="1300" i="1" dirty="0"/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0CA945CF-E7F9-43C9-97ED-468B35503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B029-3472-4704-9639-349250A3D6CA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FAF124CE-1212-4196-A3BE-E55A8FACCF99}"/>
              </a:ext>
            </a:extLst>
          </p:cNvPr>
          <p:cNvSpPr/>
          <p:nvPr/>
        </p:nvSpPr>
        <p:spPr>
          <a:xfrm>
            <a:off x="0" y="46655"/>
            <a:ext cx="1465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</a:rPr>
              <a:t>2</a:t>
            </a:r>
            <a:r>
              <a:rPr lang="en-US" altLang="ko-KR" b="1">
                <a:solidFill>
                  <a:schemeClr val="bg1"/>
                </a:solidFill>
              </a:rPr>
              <a:t>. </a:t>
            </a:r>
            <a:r>
              <a:rPr lang="ko-KR" altLang="en-US" b="1" dirty="0">
                <a:solidFill>
                  <a:schemeClr val="bg1"/>
                </a:solidFill>
              </a:rPr>
              <a:t>사업 개요</a:t>
            </a:r>
          </a:p>
        </p:txBody>
      </p:sp>
    </p:spTree>
    <p:extLst>
      <p:ext uri="{BB962C8B-B14F-4D97-AF65-F5344CB8AC3E}">
        <p14:creationId xmlns:p14="http://schemas.microsoft.com/office/powerpoint/2010/main" val="428520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9BB2CC9-1E66-4D1F-9316-19A8214AA33E}"/>
              </a:ext>
            </a:extLst>
          </p:cNvPr>
          <p:cNvSpPr txBox="1"/>
          <p:nvPr/>
        </p:nvSpPr>
        <p:spPr>
          <a:xfrm>
            <a:off x="367550" y="795293"/>
            <a:ext cx="108823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/>
              <a:t>□ 사업 계획 특징</a:t>
            </a:r>
            <a:endParaRPr lang="en-US" altLang="ko-KR" sz="13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730270-F5C7-4039-B19A-452698897740}"/>
              </a:ext>
            </a:extLst>
          </p:cNvPr>
          <p:cNvSpPr txBox="1"/>
          <p:nvPr/>
        </p:nvSpPr>
        <p:spPr>
          <a:xfrm>
            <a:off x="443705" y="1103070"/>
            <a:ext cx="10882343" cy="8213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사업 목적과 방향성을 기반으로 한 교육프로그램 운영계획 특징을 자유롭게 기재해 주세요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171450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교육시설 및 대상자의 특성을 반영한 신청 주체만의 차별화된 특징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지역 내 공예 자원 및 공예 교육 운영사항 적용 방안 등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을 기재해 주세요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171450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페이지 추가가 필요할 경우 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‘</a:t>
            </a: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새 슬라이드 추가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’ </a:t>
            </a: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하시어 작성해 주세요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DB797F-8704-4C65-BBDA-33A2E059D000}"/>
              </a:ext>
            </a:extLst>
          </p:cNvPr>
          <p:cNvSpPr txBox="1"/>
          <p:nvPr/>
        </p:nvSpPr>
        <p:spPr>
          <a:xfrm>
            <a:off x="443705" y="2251111"/>
            <a:ext cx="10882342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r>
              <a:rPr lang="ko-KR" altLang="en-US" sz="1300" i="1" dirty="0"/>
              <a:t>작성 기준 서체</a:t>
            </a:r>
            <a:r>
              <a:rPr lang="en-US" altLang="ko-KR" sz="1300" i="1" dirty="0"/>
              <a:t>(</a:t>
            </a:r>
            <a:r>
              <a:rPr lang="ko-KR" altLang="en-US" sz="1300" i="1" dirty="0" err="1"/>
              <a:t>맑은고딕</a:t>
            </a:r>
            <a:r>
              <a:rPr lang="ko-KR" altLang="en-US" sz="1300" i="1" dirty="0"/>
              <a:t> </a:t>
            </a:r>
            <a:r>
              <a:rPr lang="en-US" altLang="ko-KR" sz="1300" i="1" dirty="0"/>
              <a:t>, 13p </a:t>
            </a:r>
            <a:r>
              <a:rPr lang="ko-KR" altLang="en-US" sz="1300" i="1" dirty="0"/>
              <a:t>작성</a:t>
            </a:r>
            <a:r>
              <a:rPr lang="en-US" altLang="ko-KR" sz="1300" i="1" dirty="0"/>
              <a:t>)</a:t>
            </a:r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ko-KR" altLang="en-US" sz="1300" i="1" dirty="0"/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8762ACA-EDF9-4148-A401-CF23375F4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B029-3472-4704-9639-349250A3D6CA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52D04F4A-0A41-4CDB-8255-2CE6AA806303}"/>
              </a:ext>
            </a:extLst>
          </p:cNvPr>
          <p:cNvSpPr/>
          <p:nvPr/>
        </p:nvSpPr>
        <p:spPr>
          <a:xfrm>
            <a:off x="0" y="46655"/>
            <a:ext cx="1465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</a:rPr>
              <a:t>2</a:t>
            </a:r>
            <a:r>
              <a:rPr lang="en-US" altLang="ko-KR" b="1">
                <a:solidFill>
                  <a:schemeClr val="bg1"/>
                </a:solidFill>
              </a:rPr>
              <a:t>. </a:t>
            </a:r>
            <a:r>
              <a:rPr lang="ko-KR" altLang="en-US" b="1" dirty="0">
                <a:solidFill>
                  <a:schemeClr val="bg1"/>
                </a:solidFill>
              </a:rPr>
              <a:t>사업 개요</a:t>
            </a:r>
          </a:p>
        </p:txBody>
      </p:sp>
    </p:spTree>
    <p:extLst>
      <p:ext uri="{BB962C8B-B14F-4D97-AF65-F5344CB8AC3E}">
        <p14:creationId xmlns:p14="http://schemas.microsoft.com/office/powerpoint/2010/main" val="610980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9BB2CC9-1E66-4D1F-9316-19A8214AA33E}"/>
              </a:ext>
            </a:extLst>
          </p:cNvPr>
          <p:cNvSpPr txBox="1"/>
          <p:nvPr/>
        </p:nvSpPr>
        <p:spPr>
          <a:xfrm>
            <a:off x="367550" y="795293"/>
            <a:ext cx="108823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/>
              <a:t>□ 연간 주요 업무 계획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및 체계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기대효과</a:t>
            </a:r>
            <a:endParaRPr lang="en-US" altLang="ko-KR" sz="13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BD3D7B-D3D5-4EE2-A75E-9BDF0C4969FF}"/>
              </a:ext>
            </a:extLst>
          </p:cNvPr>
          <p:cNvSpPr txBox="1"/>
          <p:nvPr/>
        </p:nvSpPr>
        <p:spPr>
          <a:xfrm>
            <a:off x="443705" y="2251111"/>
            <a:ext cx="10882342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r>
              <a:rPr lang="ko-KR" altLang="en-US" sz="1300" i="1" dirty="0"/>
              <a:t>작성 기준 서체</a:t>
            </a:r>
            <a:r>
              <a:rPr lang="en-US" altLang="ko-KR" sz="1300" i="1" dirty="0"/>
              <a:t>(</a:t>
            </a:r>
            <a:r>
              <a:rPr lang="ko-KR" altLang="en-US" sz="1300" i="1" dirty="0" err="1"/>
              <a:t>맑은고딕</a:t>
            </a:r>
            <a:r>
              <a:rPr lang="ko-KR" altLang="en-US" sz="1300" i="1" dirty="0"/>
              <a:t> </a:t>
            </a:r>
            <a:r>
              <a:rPr lang="en-US" altLang="ko-KR" sz="1300" i="1" dirty="0"/>
              <a:t>, 13p </a:t>
            </a:r>
            <a:r>
              <a:rPr lang="ko-KR" altLang="en-US" sz="1300" i="1" dirty="0"/>
              <a:t>작성</a:t>
            </a:r>
            <a:r>
              <a:rPr lang="en-US" altLang="ko-KR" sz="1300" i="1" dirty="0"/>
              <a:t>)</a:t>
            </a:r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en-US" altLang="ko-KR" sz="1300" i="1" dirty="0"/>
          </a:p>
          <a:p>
            <a:pPr algn="ctr"/>
            <a:endParaRPr lang="ko-KR" altLang="en-US" sz="1300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FE9C38-4522-4A0D-A03E-71CAE302E58F}"/>
              </a:ext>
            </a:extLst>
          </p:cNvPr>
          <p:cNvSpPr txBox="1"/>
          <p:nvPr/>
        </p:nvSpPr>
        <p:spPr>
          <a:xfrm>
            <a:off x="443705" y="1103070"/>
            <a:ext cx="10882343" cy="107529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사업추진이 어떤 계획과 체계를 통해 사업 목표 및 목적을 달성할 수 있는지 구체적으로 설명해 주세요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. (</a:t>
            </a: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도식화 가능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marL="171450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본 사업을 통해 신청단체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지역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공예가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교육대상자에게 어떤 영향을 줄 수 있을지에 대해 작성해 주세요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171450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신청단체가 공예교육을 통해 얻고자 하는지 등을 기재해 주세요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171450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페이지 추가가 필요할 경우 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‘</a:t>
            </a: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새 슬라이드 추가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’ </a:t>
            </a:r>
            <a:r>
              <a:rPr lang="ko-KR" altLang="en-US" sz="1100" dirty="0">
                <a:solidFill>
                  <a:schemeClr val="accent5">
                    <a:lumMod val="50000"/>
                  </a:schemeClr>
                </a:solidFill>
              </a:rPr>
              <a:t>하시어 작성해 주세요</a:t>
            </a:r>
            <a:r>
              <a:rPr lang="en-US" altLang="ko-KR" sz="11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5663718-7184-49DC-BD97-E6FA83287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B029-3472-4704-9639-349250A3D6CA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2AE7A724-CCD9-4758-944A-2D55F60C2194}"/>
              </a:ext>
            </a:extLst>
          </p:cNvPr>
          <p:cNvSpPr/>
          <p:nvPr/>
        </p:nvSpPr>
        <p:spPr>
          <a:xfrm>
            <a:off x="0" y="46655"/>
            <a:ext cx="1465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</a:rPr>
              <a:t>2</a:t>
            </a:r>
            <a:r>
              <a:rPr lang="en-US" altLang="ko-KR" b="1">
                <a:solidFill>
                  <a:schemeClr val="bg1"/>
                </a:solidFill>
              </a:rPr>
              <a:t>. </a:t>
            </a:r>
            <a:r>
              <a:rPr lang="ko-KR" altLang="en-US" b="1" dirty="0">
                <a:solidFill>
                  <a:schemeClr val="bg1"/>
                </a:solidFill>
              </a:rPr>
              <a:t>사업 개요</a:t>
            </a:r>
          </a:p>
        </p:txBody>
      </p:sp>
    </p:spTree>
    <p:extLst>
      <p:ext uri="{BB962C8B-B14F-4D97-AF65-F5344CB8AC3E}">
        <p14:creationId xmlns:p14="http://schemas.microsoft.com/office/powerpoint/2010/main" val="246869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1016</TotalTime>
  <Words>2290</Words>
  <Application>Microsoft Office PowerPoint</Application>
  <PresentationFormat>와이드스크린</PresentationFormat>
  <Paragraphs>500</Paragraphs>
  <Slides>20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31" baseType="lpstr">
      <vt:lpstr>HY헤드라인M</vt:lpstr>
      <vt:lpstr>가는각진제목체</vt:lpstr>
      <vt:lpstr>나눔고딕 ExtraBold</vt:lpstr>
      <vt:lpstr>맑은 고딕</vt:lpstr>
      <vt:lpstr>바탕</vt:lpstr>
      <vt:lpstr>한양신명조</vt:lpstr>
      <vt:lpstr>한양중고딕</vt:lpstr>
      <vt:lpstr>한컴돋움</vt:lpstr>
      <vt:lpstr>Arial</vt:lpstr>
      <vt:lpstr>Calibri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KCDF</dc:creator>
  <cp:lastModifiedBy>KCDF</cp:lastModifiedBy>
  <cp:revision>90</cp:revision>
  <cp:lastPrinted>2023-01-11T23:05:06Z</cp:lastPrinted>
  <dcterms:created xsi:type="dcterms:W3CDTF">2022-05-23T01:07:35Z</dcterms:created>
  <dcterms:modified xsi:type="dcterms:W3CDTF">2023-01-25T06:17:58Z</dcterms:modified>
</cp:coreProperties>
</file>